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9" r:id="rId2"/>
    <p:sldId id="260" r:id="rId3"/>
    <p:sldId id="257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76" r:id="rId15"/>
    <p:sldId id="28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A59EA-8D65-4D01-BD48-D8A551811CB5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2F3D76-344A-43CF-8240-15617BD5A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62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GB" dirty="0"/>
              <a:t>MODUL 4: </a:t>
            </a:r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unapređenja</a:t>
            </a:r>
            <a:r>
              <a:rPr lang="en-US" dirty="0"/>
              <a:t> </a:t>
            </a:r>
            <a:r>
              <a:rPr lang="en-US" dirty="0" err="1"/>
              <a:t>pristupačne</a:t>
            </a:r>
            <a:r>
              <a:rPr lang="en-US" dirty="0"/>
              <a:t> </a:t>
            </a:r>
            <a:r>
              <a:rPr lang="en-US" dirty="0" err="1"/>
              <a:t>infrastrukture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99709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PROGRAM OBUKE O PRISTUPAČNOM KULTURNOM TURIZMU – OBUKA ZA TRENERE</a:t>
            </a:r>
            <a:endParaRPr lang="en-GB" dirty="0"/>
          </a:p>
          <a:p>
            <a:r>
              <a:rPr lang="en-GB" dirty="0" err="1"/>
              <a:t>ProjeKAT</a:t>
            </a:r>
            <a:r>
              <a:rPr lang="en-GB" dirty="0"/>
              <a:t>: TACT - </a:t>
            </a:r>
            <a:r>
              <a:rPr lang="pl-PL" dirty="0"/>
              <a:t>OBUKA ZA PRISTUPAČNI KULTURNI TURIZA</a:t>
            </a:r>
            <a:r>
              <a:rPr lang="en-GB" dirty="0"/>
              <a:t>m</a:t>
            </a:r>
            <a:endParaRPr lang="en-US" dirty="0"/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9565" y="5452717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Finansirano</a:t>
            </a:r>
            <a:r>
              <a:rPr lang="en-US" sz="1200" dirty="0"/>
              <a:t> od </a:t>
            </a:r>
            <a:r>
              <a:rPr lang="en-US" sz="1200" dirty="0" err="1"/>
              <a:t>strane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. </a:t>
            </a:r>
            <a:r>
              <a:rPr lang="en-US" sz="1200" dirty="0" err="1"/>
              <a:t>Izneti</a:t>
            </a:r>
            <a:r>
              <a:rPr lang="en-US" sz="1200" dirty="0"/>
              <a:t> </a:t>
            </a:r>
            <a:r>
              <a:rPr lang="en-US" sz="1200" dirty="0" err="1"/>
              <a:t>stavovi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mišljenja</a:t>
            </a:r>
            <a:r>
              <a:rPr lang="en-US" sz="1200" dirty="0"/>
              <a:t> </a:t>
            </a:r>
            <a:r>
              <a:rPr lang="en-US" sz="1200" dirty="0" err="1"/>
              <a:t>predstavljaju</a:t>
            </a:r>
            <a:r>
              <a:rPr lang="en-US" sz="1200" dirty="0"/>
              <a:t> </a:t>
            </a:r>
            <a:r>
              <a:rPr lang="en-US" sz="1200" dirty="0" err="1"/>
              <a:t>isključivo</a:t>
            </a:r>
            <a:r>
              <a:rPr lang="en-US" sz="1200" dirty="0"/>
              <a:t> </a:t>
            </a:r>
            <a:r>
              <a:rPr lang="en-US" sz="1200" dirty="0" err="1"/>
              <a:t>stavove</a:t>
            </a:r>
            <a:r>
              <a:rPr lang="en-US" sz="1200" dirty="0"/>
              <a:t> </a:t>
            </a:r>
            <a:r>
              <a:rPr lang="en-US" sz="1200" dirty="0" err="1"/>
              <a:t>autora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ne </a:t>
            </a:r>
            <a:r>
              <a:rPr lang="en-US" sz="1200" dirty="0" err="1"/>
              <a:t>moraju</a:t>
            </a:r>
            <a:r>
              <a:rPr lang="en-US" sz="1200" dirty="0"/>
              <a:t> </a:t>
            </a:r>
            <a:r>
              <a:rPr lang="en-US" sz="1200" dirty="0" err="1"/>
              <a:t>nužno</a:t>
            </a:r>
            <a:r>
              <a:rPr lang="en-US" sz="1200" dirty="0"/>
              <a:t> </a:t>
            </a:r>
            <a:r>
              <a:rPr lang="en-US" sz="1200" dirty="0" err="1"/>
              <a:t>odražavati</a:t>
            </a:r>
            <a:r>
              <a:rPr lang="en-US" sz="1200" dirty="0"/>
              <a:t> </a:t>
            </a:r>
            <a:r>
              <a:rPr lang="en-US" sz="1200" dirty="0" err="1"/>
              <a:t>stavove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 </a:t>
            </a:r>
            <a:r>
              <a:rPr lang="en-US" sz="1200" dirty="0" err="1"/>
              <a:t>ili</a:t>
            </a:r>
            <a:r>
              <a:rPr lang="en-US" sz="1200" dirty="0"/>
              <a:t> </a:t>
            </a:r>
            <a:r>
              <a:rPr lang="en-US" sz="1200" dirty="0" err="1"/>
              <a:t>Fondacije</a:t>
            </a:r>
            <a:r>
              <a:rPr lang="en-US" sz="1200" dirty="0"/>
              <a:t> Tempus. Ni </a:t>
            </a:r>
            <a:r>
              <a:rPr lang="en-US" sz="1200" dirty="0" err="1"/>
              <a:t>Evropska</a:t>
            </a:r>
            <a:r>
              <a:rPr lang="en-US" sz="1200" dirty="0"/>
              <a:t> </a:t>
            </a:r>
            <a:r>
              <a:rPr lang="en-US" sz="1200" dirty="0" err="1"/>
              <a:t>unija</a:t>
            </a:r>
            <a:r>
              <a:rPr lang="en-US" sz="1200" dirty="0"/>
              <a:t> </a:t>
            </a:r>
            <a:r>
              <a:rPr lang="en-US" sz="1200" dirty="0" err="1"/>
              <a:t>ni</a:t>
            </a:r>
            <a:r>
              <a:rPr lang="en-US" sz="1200" dirty="0"/>
              <a:t> </a:t>
            </a:r>
            <a:r>
              <a:rPr lang="en-US" sz="1200" dirty="0" err="1"/>
              <a:t>Fondacija</a:t>
            </a:r>
            <a:r>
              <a:rPr lang="en-US" sz="1200" dirty="0"/>
              <a:t> Tempus ne </a:t>
            </a:r>
            <a:r>
              <a:rPr lang="en-US" sz="1200" dirty="0" err="1"/>
              <a:t>mogu</a:t>
            </a:r>
            <a:r>
              <a:rPr lang="en-US" sz="1200" dirty="0"/>
              <a:t> se </a:t>
            </a:r>
            <a:r>
              <a:rPr lang="en-US" sz="1200" dirty="0" err="1"/>
              <a:t>smatrati</a:t>
            </a:r>
            <a:r>
              <a:rPr lang="en-US" sz="1200" dirty="0"/>
              <a:t> </a:t>
            </a:r>
            <a:r>
              <a:rPr lang="en-US" sz="1200" dirty="0" err="1"/>
              <a:t>odgovornim</a:t>
            </a:r>
            <a:r>
              <a:rPr lang="en-US" sz="1200" dirty="0"/>
              <a:t> za </a:t>
            </a:r>
            <a:r>
              <a:rPr lang="en-US" sz="1200" dirty="0" err="1"/>
              <a:t>njihov</a:t>
            </a:r>
            <a:r>
              <a:rPr lang="en-US" sz="1200" dirty="0"/>
              <a:t> </a:t>
            </a:r>
            <a:r>
              <a:rPr lang="en-US" sz="1200" dirty="0" err="1"/>
              <a:t>sadržaj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4631A-05FA-F802-D9A1-1D2F774AC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Primeri</a:t>
            </a:r>
            <a:r>
              <a:rPr lang="en-US" dirty="0"/>
              <a:t> </a:t>
            </a:r>
            <a:r>
              <a:rPr lang="en-US" dirty="0" err="1"/>
              <a:t>uobičajenih</a:t>
            </a:r>
            <a:r>
              <a:rPr lang="en-US" dirty="0"/>
              <a:t> </a:t>
            </a:r>
            <a:r>
              <a:rPr lang="en-US" dirty="0" err="1"/>
              <a:t>infrastrukturnih</a:t>
            </a:r>
            <a:r>
              <a:rPr lang="en-US" dirty="0"/>
              <a:t> </a:t>
            </a:r>
            <a:r>
              <a:rPr lang="en-US" dirty="0" err="1"/>
              <a:t>unapređenja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A59EC-B084-1D82-0625-0153DDDB2C8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b="1" dirty="0" err="1"/>
              <a:t>Pristupačnost</a:t>
            </a:r>
            <a:r>
              <a:rPr lang="en-US" sz="2800" b="1" dirty="0"/>
              <a:t> za </a:t>
            </a:r>
            <a:r>
              <a:rPr lang="en-US" sz="2800" b="1" dirty="0" err="1"/>
              <a:t>osobe</a:t>
            </a:r>
            <a:r>
              <a:rPr lang="en-US" sz="2800" b="1" dirty="0"/>
              <a:t> </a:t>
            </a:r>
            <a:r>
              <a:rPr lang="en-US" sz="2800" b="1" dirty="0" err="1"/>
              <a:t>sa</a:t>
            </a:r>
            <a:r>
              <a:rPr lang="en-US" sz="2800" b="1" dirty="0"/>
              <a:t> </a:t>
            </a:r>
            <a:r>
              <a:rPr lang="en-US" sz="2800" b="1" dirty="0" err="1"/>
              <a:t>oštećenjem</a:t>
            </a:r>
            <a:r>
              <a:rPr lang="en-US" sz="2800" b="1" dirty="0"/>
              <a:t> </a:t>
            </a:r>
            <a:r>
              <a:rPr lang="en-US" sz="2800" b="1" dirty="0" err="1"/>
              <a:t>sluha</a:t>
            </a:r>
            <a:endParaRPr lang="en-US" sz="2800" b="1" dirty="0"/>
          </a:p>
          <a:p>
            <a:pPr lvl="1"/>
            <a:r>
              <a:rPr lang="en-US" sz="2400" dirty="0" err="1"/>
              <a:t>postavljanje</a:t>
            </a:r>
            <a:r>
              <a:rPr lang="en-US" sz="2400" dirty="0"/>
              <a:t> </a:t>
            </a:r>
            <a:r>
              <a:rPr lang="en-US" sz="2400" dirty="0" err="1"/>
              <a:t>indukcionih</a:t>
            </a:r>
            <a:r>
              <a:rPr lang="en-US" sz="2400" dirty="0"/>
              <a:t> </a:t>
            </a:r>
            <a:r>
              <a:rPr lang="en-US" sz="2400" dirty="0" err="1"/>
              <a:t>petlji</a:t>
            </a:r>
            <a:r>
              <a:rPr lang="en-US" sz="2400" dirty="0"/>
              <a:t> u </a:t>
            </a:r>
            <a:r>
              <a:rPr lang="en-US" sz="2400" dirty="0" err="1"/>
              <a:t>salama</a:t>
            </a:r>
            <a:r>
              <a:rPr lang="en-US" sz="2400" dirty="0"/>
              <a:t> za </a:t>
            </a:r>
            <a:r>
              <a:rPr lang="en-US" sz="2400" dirty="0" err="1"/>
              <a:t>predavanja</a:t>
            </a:r>
            <a:r>
              <a:rPr lang="en-US" sz="2400" dirty="0"/>
              <a:t>, info </a:t>
            </a:r>
            <a:r>
              <a:rPr lang="en-US" sz="2400" dirty="0" err="1"/>
              <a:t>pultovima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pozorištima</a:t>
            </a:r>
            <a:endParaRPr lang="en-US" sz="2400" dirty="0"/>
          </a:p>
          <a:p>
            <a:pPr lvl="1"/>
            <a:r>
              <a:rPr lang="en-US" sz="2400" dirty="0" err="1"/>
              <a:t>obezbeđivanje</a:t>
            </a:r>
            <a:r>
              <a:rPr lang="en-US" sz="2400" dirty="0"/>
              <a:t> </a:t>
            </a:r>
            <a:r>
              <a:rPr lang="en-US" sz="2400" dirty="0" err="1"/>
              <a:t>titlova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tumačenja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znakovni</a:t>
            </a:r>
            <a:r>
              <a:rPr lang="en-US" sz="2400" dirty="0"/>
              <a:t> </a:t>
            </a:r>
            <a:r>
              <a:rPr lang="en-US" sz="2400" dirty="0" err="1"/>
              <a:t>jezik</a:t>
            </a:r>
            <a:r>
              <a:rPr lang="en-US" sz="2400" dirty="0"/>
              <a:t> za video </a:t>
            </a:r>
            <a:r>
              <a:rPr lang="en-US" sz="2400" dirty="0" err="1"/>
              <a:t>sadržaje</a:t>
            </a:r>
            <a:r>
              <a:rPr lang="en-US" sz="2400" dirty="0"/>
              <a:t> / </a:t>
            </a:r>
            <a:r>
              <a:rPr lang="en-US" sz="2400" dirty="0" err="1"/>
              <a:t>filmove</a:t>
            </a:r>
            <a:endParaRPr lang="en-US" sz="2400" dirty="0"/>
          </a:p>
          <a:p>
            <a:pPr lvl="1"/>
            <a:r>
              <a:rPr lang="en-US" sz="2400" dirty="0" err="1"/>
              <a:t>nuđenje</a:t>
            </a:r>
            <a:r>
              <a:rPr lang="en-US" sz="2400" dirty="0"/>
              <a:t> </a:t>
            </a:r>
            <a:r>
              <a:rPr lang="en-US" sz="2400" dirty="0" err="1"/>
              <a:t>tura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znakovnom</a:t>
            </a:r>
            <a:r>
              <a:rPr lang="en-US" sz="2400" dirty="0"/>
              <a:t> </a:t>
            </a:r>
            <a:r>
              <a:rPr lang="en-US" sz="2400" dirty="0" err="1"/>
              <a:t>jeziku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uz</a:t>
            </a:r>
            <a:r>
              <a:rPr lang="en-US" sz="2400" dirty="0"/>
              <a:t> </a:t>
            </a:r>
            <a:r>
              <a:rPr lang="en-US" sz="2400" dirty="0" err="1"/>
              <a:t>prisustvo</a:t>
            </a:r>
            <a:r>
              <a:rPr lang="en-US" sz="2400" dirty="0"/>
              <a:t> </a:t>
            </a:r>
            <a:r>
              <a:rPr lang="en-US" sz="2400" dirty="0" err="1"/>
              <a:t>tumača</a:t>
            </a:r>
            <a:endParaRPr lang="en-US" sz="2400" dirty="0"/>
          </a:p>
          <a:p>
            <a:pPr lvl="1"/>
            <a:r>
              <a:rPr lang="en-US" sz="2400" dirty="0" err="1"/>
              <a:t>vizuelni</a:t>
            </a:r>
            <a:r>
              <a:rPr lang="en-US" sz="2400" dirty="0"/>
              <a:t> </a:t>
            </a:r>
            <a:r>
              <a:rPr lang="en-US" sz="2400" dirty="0" err="1"/>
              <a:t>sistemi</a:t>
            </a:r>
            <a:r>
              <a:rPr lang="en-US" sz="2400" dirty="0"/>
              <a:t> za </a:t>
            </a:r>
            <a:r>
              <a:rPr lang="en-US" sz="2400" dirty="0" err="1"/>
              <a:t>uzbunjivanje</a:t>
            </a:r>
            <a:endParaRPr lang="en-US" sz="2400" dirty="0"/>
          </a:p>
          <a:p>
            <a:pPr lvl="1"/>
            <a:r>
              <a:rPr lang="en-US" sz="2400" dirty="0" err="1"/>
              <a:t>pisani</a:t>
            </a:r>
            <a:r>
              <a:rPr lang="en-US" sz="2400" dirty="0"/>
              <a:t> </a:t>
            </a:r>
            <a:r>
              <a:rPr lang="en-US" sz="2400" dirty="0" err="1"/>
              <a:t>materijali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dopuna</a:t>
            </a:r>
            <a:r>
              <a:rPr lang="en-US" sz="2400" dirty="0"/>
              <a:t> audio </a:t>
            </a:r>
            <a:r>
              <a:rPr lang="en-US" sz="2400" dirty="0" err="1"/>
              <a:t>obaveštenjima</a:t>
            </a:r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B5760-30EF-0601-1083-F2127E67E0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b="1" dirty="0" err="1"/>
              <a:t>Kognitivna</a:t>
            </a:r>
            <a:r>
              <a:rPr lang="en-US" sz="2800" b="1" dirty="0"/>
              <a:t> </a:t>
            </a:r>
            <a:r>
              <a:rPr lang="en-US" sz="2800" b="1" dirty="0" err="1"/>
              <a:t>pristupačnost</a:t>
            </a:r>
            <a:r>
              <a:rPr lang="en-US" sz="2800" b="1" dirty="0"/>
              <a:t> / </a:t>
            </a:r>
            <a:r>
              <a:rPr lang="en-US" sz="2800" b="1" dirty="0" err="1"/>
              <a:t>autizam</a:t>
            </a:r>
            <a:r>
              <a:rPr lang="en-US" sz="2800" b="1" dirty="0"/>
              <a:t> / </a:t>
            </a:r>
            <a:r>
              <a:rPr lang="en-US" sz="2800" b="1" dirty="0" err="1"/>
              <a:t>razvojne</a:t>
            </a:r>
            <a:r>
              <a:rPr lang="en-US" sz="2800" b="1" dirty="0"/>
              <a:t> </a:t>
            </a:r>
            <a:r>
              <a:rPr lang="en-US" sz="2800" b="1" dirty="0" err="1"/>
              <a:t>teškoće</a:t>
            </a:r>
            <a:endParaRPr lang="en-US" sz="2800" b="1" dirty="0"/>
          </a:p>
          <a:p>
            <a:pPr lvl="1"/>
            <a:r>
              <a:rPr lang="pl-PL" sz="2400" dirty="0"/>
              <a:t>jasna i lako razumljiva signalizacija</a:t>
            </a:r>
            <a:endParaRPr lang="en-GB" sz="2400" dirty="0"/>
          </a:p>
          <a:p>
            <a:pPr lvl="1"/>
            <a:r>
              <a:rPr lang="en-US" sz="2400" dirty="0" err="1"/>
              <a:t>senzorno</a:t>
            </a:r>
            <a:r>
              <a:rPr lang="en-US" sz="2400" dirty="0"/>
              <a:t> </a:t>
            </a:r>
            <a:r>
              <a:rPr lang="en-US" sz="2400" dirty="0" err="1"/>
              <a:t>prilagođeni</a:t>
            </a:r>
            <a:r>
              <a:rPr lang="en-US" sz="2400" dirty="0"/>
              <a:t> </a:t>
            </a:r>
            <a:r>
              <a:rPr lang="en-US" sz="2400" dirty="0" err="1"/>
              <a:t>prostori</a:t>
            </a:r>
            <a:endParaRPr lang="en-GB" sz="2400" dirty="0"/>
          </a:p>
          <a:p>
            <a:pPr lvl="1"/>
            <a:r>
              <a:rPr lang="pl-PL" sz="2400" dirty="0"/>
              <a:t>pružanje informacija na jednostavnom i razumljivom jeziku</a:t>
            </a:r>
            <a:endParaRPr lang="en-GB" sz="2400" dirty="0"/>
          </a:p>
          <a:p>
            <a:pPr lvl="1"/>
            <a:r>
              <a:rPr lang="en-US" sz="2400" dirty="0" err="1"/>
              <a:t>unapred</a:t>
            </a:r>
            <a:r>
              <a:rPr lang="en-US" sz="2400" dirty="0"/>
              <a:t> </a:t>
            </a:r>
            <a:r>
              <a:rPr lang="en-US" sz="2400" dirty="0" err="1"/>
              <a:t>dostupni</a:t>
            </a:r>
            <a:r>
              <a:rPr lang="en-US" sz="2400" dirty="0"/>
              <a:t> </a:t>
            </a:r>
            <a:r>
              <a:rPr lang="en-US" sz="2400" dirty="0" err="1"/>
              <a:t>vodiči</a:t>
            </a:r>
            <a:r>
              <a:rPr lang="en-US" sz="2400" dirty="0"/>
              <a:t> </a:t>
            </a:r>
            <a:r>
              <a:rPr lang="en-US" sz="2400" dirty="0" err="1"/>
              <a:t>kroz</a:t>
            </a:r>
            <a:r>
              <a:rPr lang="en-US" sz="2400" dirty="0"/>
              <a:t> </a:t>
            </a:r>
            <a:r>
              <a:rPr lang="en-US" sz="2400" dirty="0" err="1"/>
              <a:t>socijalne</a:t>
            </a:r>
            <a:r>
              <a:rPr lang="en-US" sz="2400" dirty="0"/>
              <a:t> </a:t>
            </a:r>
            <a:r>
              <a:rPr lang="en-US" sz="2400" dirty="0" err="1"/>
              <a:t>situacije</a:t>
            </a:r>
            <a:r>
              <a:rPr lang="en-US" sz="2400" dirty="0"/>
              <a:t> </a:t>
            </a:r>
            <a:r>
              <a:rPr lang="en-US" sz="2400" i="1" dirty="0"/>
              <a:t>(</a:t>
            </a:r>
            <a:r>
              <a:rPr lang="en-US" sz="2400" dirty="0" err="1"/>
              <a:t>niz</a:t>
            </a:r>
            <a:r>
              <a:rPr lang="en-US" sz="2400" dirty="0"/>
              <a:t> </a:t>
            </a:r>
            <a:r>
              <a:rPr lang="en-US" sz="2400" dirty="0" err="1"/>
              <a:t>slika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prikazuju</a:t>
            </a:r>
            <a:r>
              <a:rPr lang="en-US" sz="2400" dirty="0"/>
              <a:t> </a:t>
            </a:r>
            <a:r>
              <a:rPr lang="en-US" sz="2400" dirty="0" err="1"/>
              <a:t>šta</a:t>
            </a:r>
            <a:r>
              <a:rPr lang="en-US" sz="2400" dirty="0"/>
              <a:t> </a:t>
            </a:r>
            <a:r>
              <a:rPr lang="en-US" sz="2400" dirty="0" err="1"/>
              <a:t>posetioci</a:t>
            </a:r>
            <a:r>
              <a:rPr lang="en-US" sz="2400" dirty="0"/>
              <a:t> </a:t>
            </a:r>
            <a:r>
              <a:rPr lang="en-US" sz="2400" dirty="0" err="1"/>
              <a:t>mogu</a:t>
            </a:r>
            <a:r>
              <a:rPr lang="en-US" sz="2400" dirty="0"/>
              <a:t> </a:t>
            </a:r>
            <a:r>
              <a:rPr lang="en-US" sz="2400" dirty="0" err="1"/>
              <a:t>očekivati</a:t>
            </a:r>
            <a:r>
              <a:rPr lang="en-US" sz="2400" dirty="0"/>
              <a:t> </a:t>
            </a:r>
            <a:r>
              <a:rPr lang="en-US" sz="2400" dirty="0" err="1"/>
              <a:t>tokom</a:t>
            </a:r>
            <a:r>
              <a:rPr lang="en-US" sz="2400" dirty="0"/>
              <a:t> </a:t>
            </a:r>
            <a:r>
              <a:rPr lang="en-US" sz="2400" dirty="0" err="1"/>
              <a:t>posete</a:t>
            </a:r>
            <a:r>
              <a:rPr lang="en-US" sz="2400" dirty="0"/>
              <a:t>,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neke</a:t>
            </a:r>
            <a:r>
              <a:rPr lang="en-US" sz="2400" dirty="0"/>
              <a:t> </a:t>
            </a:r>
            <a:r>
              <a:rPr lang="en-US" sz="2400" dirty="0" err="1"/>
              <a:t>porodice</a:t>
            </a:r>
            <a:r>
              <a:rPr lang="en-US" sz="2400" dirty="0"/>
              <a:t> </a:t>
            </a:r>
            <a:r>
              <a:rPr lang="en-US" sz="2400" dirty="0" err="1"/>
              <a:t>osoba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autizmom</a:t>
            </a:r>
            <a:r>
              <a:rPr lang="en-US" sz="2400" dirty="0"/>
              <a:t> </a:t>
            </a:r>
            <a:r>
              <a:rPr lang="en-US" sz="2400" dirty="0" err="1"/>
              <a:t>smatraju</a:t>
            </a:r>
            <a:r>
              <a:rPr lang="en-US" sz="2400" dirty="0"/>
              <a:t> </a:t>
            </a:r>
            <a:r>
              <a:rPr lang="en-US" sz="2400" dirty="0" err="1"/>
              <a:t>korisnim</a:t>
            </a:r>
            <a:r>
              <a:rPr lang="en-GB" sz="2400" dirty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26204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883CB-74AB-D6F5-1CAE-18ABE24C0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Primeri</a:t>
            </a:r>
            <a:r>
              <a:rPr lang="en-US" dirty="0"/>
              <a:t> </a:t>
            </a:r>
            <a:r>
              <a:rPr lang="en-US" dirty="0" err="1"/>
              <a:t>uobičajenih</a:t>
            </a:r>
            <a:r>
              <a:rPr lang="en-US" dirty="0"/>
              <a:t> </a:t>
            </a:r>
            <a:r>
              <a:rPr lang="en-US" dirty="0" err="1"/>
              <a:t>infrastrukturnih</a:t>
            </a:r>
            <a:r>
              <a:rPr lang="en-US" dirty="0"/>
              <a:t> </a:t>
            </a:r>
            <a:r>
              <a:rPr lang="en-US" dirty="0" err="1"/>
              <a:t>unapređenj</a:t>
            </a:r>
            <a:r>
              <a:rPr lang="en-GB" dirty="0"/>
              <a:t>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522A7-0C65-103F-2493-5C81F69262E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/>
              <a:t>Digitalna</a:t>
            </a:r>
            <a:r>
              <a:rPr lang="en-US" sz="2800" b="1" dirty="0"/>
              <a:t> </a:t>
            </a:r>
            <a:r>
              <a:rPr lang="en-US" sz="2800" b="1" dirty="0" err="1"/>
              <a:t>unapređenja</a:t>
            </a:r>
            <a:endParaRPr lang="en-US" sz="2800" b="1" dirty="0"/>
          </a:p>
          <a:p>
            <a:pPr lvl="1"/>
            <a:r>
              <a:rPr lang="en-US" sz="2400" dirty="0" err="1"/>
              <a:t>tableti</a:t>
            </a:r>
            <a:r>
              <a:rPr lang="en-US" sz="2400" dirty="0"/>
              <a:t> za </a:t>
            </a:r>
            <a:r>
              <a:rPr lang="en-US" sz="2400" dirty="0" err="1"/>
              <a:t>javnu</a:t>
            </a:r>
            <a:r>
              <a:rPr lang="en-US" sz="2400" dirty="0"/>
              <a:t> </a:t>
            </a:r>
            <a:r>
              <a:rPr lang="en-US" sz="2400" dirty="0" err="1"/>
              <a:t>upotrebu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pristupačnim</a:t>
            </a:r>
            <a:r>
              <a:rPr lang="en-US" sz="2400" dirty="0"/>
              <a:t> </a:t>
            </a:r>
            <a:r>
              <a:rPr lang="en-US" sz="2400" dirty="0" err="1"/>
              <a:t>sadržajem</a:t>
            </a:r>
            <a:endParaRPr lang="en-GB" sz="2400" dirty="0"/>
          </a:p>
          <a:p>
            <a:pPr lvl="1"/>
            <a:r>
              <a:rPr lang="en-US" sz="2400" dirty="0" err="1"/>
              <a:t>interaktivni</a:t>
            </a:r>
            <a:r>
              <a:rPr lang="en-US" sz="2400" dirty="0"/>
              <a:t> </a:t>
            </a:r>
            <a:r>
              <a:rPr lang="en-US" sz="2400" dirty="0" err="1"/>
              <a:t>kiosci</a:t>
            </a:r>
            <a:r>
              <a:rPr lang="en-US" sz="2400" dirty="0"/>
              <a:t> </a:t>
            </a:r>
            <a:r>
              <a:rPr lang="en-US" sz="2400" dirty="0" err="1"/>
              <a:t>usklađeni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smernicama</a:t>
            </a:r>
            <a:r>
              <a:rPr lang="en-US" sz="2400" dirty="0"/>
              <a:t> </a:t>
            </a:r>
            <a:r>
              <a:rPr lang="en-US" sz="2400" dirty="0" err="1"/>
              <a:t>pristupačnosti</a:t>
            </a:r>
            <a:r>
              <a:rPr lang="en-US" sz="2400" dirty="0"/>
              <a:t> </a:t>
            </a:r>
            <a:r>
              <a:rPr lang="en-US" sz="2400" i="1" dirty="0"/>
              <a:t>(</a:t>
            </a:r>
            <a:r>
              <a:rPr lang="en-US" sz="2400" dirty="0" err="1"/>
              <a:t>ekrani</a:t>
            </a:r>
            <a:r>
              <a:rPr lang="en-US" sz="2400" dirty="0"/>
              <a:t> </a:t>
            </a:r>
            <a:r>
              <a:rPr lang="en-US" sz="2400" dirty="0" err="1"/>
              <a:t>osetljivi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dodir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audio </a:t>
            </a:r>
            <a:r>
              <a:rPr lang="en-US" sz="2400" dirty="0" err="1"/>
              <a:t>izlazom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taktilnim</a:t>
            </a:r>
            <a:r>
              <a:rPr lang="en-US" sz="2400" dirty="0"/>
              <a:t> </a:t>
            </a:r>
            <a:r>
              <a:rPr lang="en-US" sz="2400" dirty="0" err="1"/>
              <a:t>tasterima</a:t>
            </a:r>
            <a:r>
              <a:rPr lang="en-GB" sz="2400" dirty="0"/>
              <a:t>).</a:t>
            </a:r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6FE547-E74D-9356-90F2-70E0D98054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b="1" dirty="0" err="1"/>
              <a:t>Inkluzivne</a:t>
            </a:r>
            <a:r>
              <a:rPr lang="en-US" sz="2800" b="1" dirty="0"/>
              <a:t> </a:t>
            </a:r>
            <a:r>
              <a:rPr lang="en-US" sz="2800" b="1" dirty="0" err="1"/>
              <a:t>izložbene</a:t>
            </a:r>
            <a:r>
              <a:rPr lang="en-US" sz="2800" b="1" dirty="0"/>
              <a:t> </a:t>
            </a:r>
            <a:r>
              <a:rPr lang="en-US" sz="2800" b="1" dirty="0" err="1"/>
              <a:t>postavke</a:t>
            </a:r>
            <a:endParaRPr lang="en-US" sz="2800" b="1" dirty="0"/>
          </a:p>
          <a:p>
            <a:pPr lvl="1"/>
            <a:r>
              <a:rPr lang="en-US" sz="2400" dirty="0" err="1"/>
              <a:t>multisenzorne</a:t>
            </a:r>
            <a:r>
              <a:rPr lang="en-US" sz="2400" dirty="0"/>
              <a:t> </a:t>
            </a:r>
            <a:r>
              <a:rPr lang="en-US" sz="2400" dirty="0" err="1"/>
              <a:t>postavke</a:t>
            </a:r>
            <a:r>
              <a:rPr lang="en-US" sz="2400" dirty="0"/>
              <a:t> </a:t>
            </a:r>
            <a:r>
              <a:rPr lang="en-US" sz="2400" dirty="0" err="1"/>
              <a:t>gde</a:t>
            </a:r>
            <a:r>
              <a:rPr lang="en-US" sz="2400" dirty="0"/>
              <a:t> god je to </a:t>
            </a:r>
            <a:r>
              <a:rPr lang="en-US" sz="2400" dirty="0" err="1"/>
              <a:t>moguće</a:t>
            </a:r>
            <a:r>
              <a:rPr lang="en-US" sz="2400" dirty="0"/>
              <a:t> </a:t>
            </a:r>
            <a:r>
              <a:rPr lang="en-US" sz="2400" i="1" dirty="0"/>
              <a:t>(</a:t>
            </a:r>
            <a:r>
              <a:rPr lang="en-US" sz="2400" dirty="0" err="1"/>
              <a:t>npr</a:t>
            </a:r>
            <a:r>
              <a:rPr lang="en-US" sz="2400" dirty="0"/>
              <a:t>. </a:t>
            </a:r>
            <a:r>
              <a:rPr lang="en-US" sz="2400" dirty="0" err="1"/>
              <a:t>kombinovanje</a:t>
            </a:r>
            <a:r>
              <a:rPr lang="en-US" sz="2400" dirty="0"/>
              <a:t> </a:t>
            </a:r>
            <a:r>
              <a:rPr lang="en-US" sz="2400" dirty="0" err="1"/>
              <a:t>teksta</a:t>
            </a:r>
            <a:r>
              <a:rPr lang="en-US" sz="2400" dirty="0"/>
              <a:t>, audio </a:t>
            </a:r>
            <a:r>
              <a:rPr lang="en-US" sz="2400" dirty="0" err="1"/>
              <a:t>sadržaja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taktilnih</a:t>
            </a:r>
            <a:r>
              <a:rPr lang="en-US" sz="2400" dirty="0"/>
              <a:t> </a:t>
            </a:r>
            <a:r>
              <a:rPr lang="en-US" sz="2400" dirty="0" err="1"/>
              <a:t>elemenata</a:t>
            </a:r>
            <a:r>
              <a:rPr lang="en-GB" sz="2400" dirty="0"/>
              <a:t>)</a:t>
            </a:r>
          </a:p>
          <a:p>
            <a:pPr lvl="1"/>
            <a:r>
              <a:rPr lang="en-US" sz="2400" dirty="0" err="1"/>
              <a:t>uklonjivi</a:t>
            </a:r>
            <a:r>
              <a:rPr lang="en-US" sz="2400" dirty="0"/>
              <a:t> </a:t>
            </a:r>
            <a:r>
              <a:rPr lang="en-US" sz="2400" dirty="0" err="1"/>
              <a:t>poklopci</a:t>
            </a:r>
            <a:r>
              <a:rPr lang="en-US" sz="2400" dirty="0"/>
              <a:t> </a:t>
            </a:r>
            <a:r>
              <a:rPr lang="en-US" sz="2400" dirty="0" err="1"/>
              <a:t>izložbenih</a:t>
            </a:r>
            <a:r>
              <a:rPr lang="en-US" sz="2400" dirty="0"/>
              <a:t> vitrina </a:t>
            </a:r>
            <a:r>
              <a:rPr lang="en-US" sz="2400" dirty="0" err="1"/>
              <a:t>kako</a:t>
            </a:r>
            <a:r>
              <a:rPr lang="en-US" sz="2400" dirty="0"/>
              <a:t> bi se </a:t>
            </a:r>
            <a:r>
              <a:rPr lang="en-US" sz="2400" dirty="0" err="1"/>
              <a:t>omogućio</a:t>
            </a:r>
            <a:r>
              <a:rPr lang="en-US" sz="2400" dirty="0"/>
              <a:t> </a:t>
            </a:r>
            <a:r>
              <a:rPr lang="en-US" sz="2400" dirty="0" err="1"/>
              <a:t>dodir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određenim</a:t>
            </a:r>
            <a:r>
              <a:rPr lang="en-US" sz="2400" dirty="0"/>
              <a:t> </a:t>
            </a:r>
            <a:r>
              <a:rPr lang="en-US" sz="2400" dirty="0" err="1"/>
              <a:t>replikam</a:t>
            </a:r>
            <a:r>
              <a:rPr lang="en-GB" sz="2400" dirty="0"/>
              <a:t>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73987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C36E3-282E-FBB7-ED5A-FEBC5C05A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Razmatranje troškova i osnove budžetiranja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C69297-47CD-0564-C1EF-978229A48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3600" dirty="0" err="1"/>
              <a:t>mnoga</a:t>
            </a:r>
            <a:r>
              <a:rPr lang="en-US" sz="3600" dirty="0"/>
              <a:t> </a:t>
            </a:r>
            <a:r>
              <a:rPr lang="en-US" sz="3600" dirty="0" err="1"/>
              <a:t>unapređenja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finansijski</a:t>
            </a:r>
            <a:r>
              <a:rPr lang="en-US" sz="3600" dirty="0"/>
              <a:t> </a:t>
            </a:r>
            <a:r>
              <a:rPr lang="en-US" sz="3600" dirty="0" err="1"/>
              <a:t>dostupna</a:t>
            </a:r>
            <a:endParaRPr lang="en-US" sz="3600" dirty="0"/>
          </a:p>
          <a:p>
            <a:pPr lvl="1"/>
            <a:r>
              <a:rPr lang="en-US" sz="3600" dirty="0" err="1"/>
              <a:t>odnos</a:t>
            </a:r>
            <a:r>
              <a:rPr lang="en-US" sz="3600" dirty="0"/>
              <a:t> </a:t>
            </a:r>
            <a:r>
              <a:rPr lang="en-US" sz="3600" dirty="0" err="1"/>
              <a:t>troškova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koristi</a:t>
            </a:r>
            <a:endParaRPr lang="en-GB" sz="3600" dirty="0"/>
          </a:p>
          <a:p>
            <a:pPr lvl="1"/>
            <a:r>
              <a:rPr lang="en-US" sz="3600" dirty="0" err="1"/>
              <a:t>planiranje</a:t>
            </a:r>
            <a:r>
              <a:rPr lang="en-US" sz="3600" dirty="0"/>
              <a:t> </a:t>
            </a:r>
            <a:r>
              <a:rPr lang="en-US" sz="3600" dirty="0" err="1"/>
              <a:t>budžeta</a:t>
            </a:r>
            <a:endParaRPr lang="en-GB" sz="3600" dirty="0"/>
          </a:p>
          <a:p>
            <a:pPr lvl="1"/>
            <a:r>
              <a:rPr lang="en-US" sz="3600" dirty="0" err="1"/>
              <a:t>primeri</a:t>
            </a:r>
            <a:r>
              <a:rPr lang="en-US" sz="3600" dirty="0"/>
              <a:t> </a:t>
            </a:r>
            <a:r>
              <a:rPr lang="en-US" sz="3600" dirty="0" err="1"/>
              <a:t>troškova</a:t>
            </a:r>
            <a:endParaRPr lang="en-GB" sz="3600" dirty="0"/>
          </a:p>
          <a:p>
            <a:pPr lvl="1"/>
            <a:r>
              <a:rPr lang="en-US" sz="3600" dirty="0" err="1"/>
              <a:t>nenovčani</a:t>
            </a:r>
            <a:r>
              <a:rPr lang="en-US" sz="3600" dirty="0"/>
              <a:t> </a:t>
            </a:r>
            <a:r>
              <a:rPr lang="en-US" sz="3600" dirty="0" err="1"/>
              <a:t>resursi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80865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3936D-6E6B-BF87-5BAC-F3E0A8F2F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Održavanje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održivost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AD9E9-FD08-E004-8963-970C2D3DE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4000" b="1" dirty="0" err="1"/>
              <a:t>Pristupačnost</a:t>
            </a:r>
            <a:r>
              <a:rPr lang="en-GB" sz="4000" b="1" dirty="0"/>
              <a:t> </a:t>
            </a:r>
            <a:r>
              <a:rPr lang="en-GB" sz="4000" b="1" dirty="0" err="1"/>
              <a:t>zahteva</a:t>
            </a:r>
            <a:r>
              <a:rPr lang="en-GB" sz="4000" b="1" dirty="0"/>
              <a:t> </a:t>
            </a:r>
            <a:r>
              <a:rPr lang="en-GB" sz="4000" b="1" dirty="0" err="1"/>
              <a:t>kontinuiranu</a:t>
            </a:r>
            <a:r>
              <a:rPr lang="en-GB" sz="4000" b="1" dirty="0"/>
              <a:t> </a:t>
            </a:r>
            <a:r>
              <a:rPr lang="en-GB" sz="4000" b="1" dirty="0" err="1"/>
              <a:t>posvećenost</a:t>
            </a:r>
            <a:r>
              <a:rPr lang="en-GB" sz="4000" b="1" dirty="0"/>
              <a:t>.</a:t>
            </a:r>
          </a:p>
          <a:p>
            <a:pPr lvl="1"/>
            <a:r>
              <a:rPr lang="en-US" sz="3600" dirty="0" err="1"/>
              <a:t>planovi</a:t>
            </a:r>
            <a:r>
              <a:rPr lang="en-US" sz="3600" dirty="0"/>
              <a:t> </a:t>
            </a:r>
            <a:r>
              <a:rPr lang="en-US" sz="3600" dirty="0" err="1"/>
              <a:t>održavanja</a:t>
            </a:r>
            <a:r>
              <a:rPr lang="en-GB" sz="3600" dirty="0"/>
              <a:t>. </a:t>
            </a:r>
          </a:p>
          <a:p>
            <a:pPr lvl="1"/>
            <a:r>
              <a:rPr lang="en-US" sz="3600" dirty="0" err="1"/>
              <a:t>obuka</a:t>
            </a:r>
            <a:r>
              <a:rPr lang="en-US" sz="3600" dirty="0"/>
              <a:t> </a:t>
            </a:r>
            <a:r>
              <a:rPr lang="en-US" sz="3600" dirty="0" err="1"/>
              <a:t>novih</a:t>
            </a:r>
            <a:r>
              <a:rPr lang="en-US" sz="3600" dirty="0"/>
              <a:t> </a:t>
            </a:r>
            <a:r>
              <a:rPr lang="en-US" sz="3600" dirty="0" err="1"/>
              <a:t>zaposlenih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kontinuirana</a:t>
            </a:r>
            <a:r>
              <a:rPr lang="en-US" sz="3600" dirty="0"/>
              <a:t> </a:t>
            </a:r>
            <a:r>
              <a:rPr lang="en-US" sz="3600" dirty="0" err="1"/>
              <a:t>obuka</a:t>
            </a:r>
            <a:r>
              <a:rPr lang="en-US" sz="3600" dirty="0"/>
              <a:t> </a:t>
            </a:r>
            <a:r>
              <a:rPr lang="en-US" sz="3600" dirty="0" err="1"/>
              <a:t>osoblja</a:t>
            </a:r>
            <a:r>
              <a:rPr lang="en-GB" sz="3600" dirty="0"/>
              <a:t>. </a:t>
            </a:r>
          </a:p>
          <a:p>
            <a:pPr lvl="1"/>
            <a:r>
              <a:rPr lang="pl-PL" sz="3600" dirty="0"/>
              <a:t>integracija u politike i procedure</a:t>
            </a:r>
            <a:r>
              <a:rPr lang="en-GB" sz="3600" dirty="0"/>
              <a:t>. </a:t>
            </a:r>
          </a:p>
          <a:p>
            <a:pPr lvl="1"/>
            <a:r>
              <a:rPr lang="en-US" sz="3600" dirty="0" err="1"/>
              <a:t>praćenje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povratne</a:t>
            </a:r>
            <a:r>
              <a:rPr lang="en-US" sz="3600" dirty="0"/>
              <a:t> </a:t>
            </a:r>
            <a:r>
              <a:rPr lang="en-US" sz="3600" dirty="0" err="1"/>
              <a:t>informacije</a:t>
            </a:r>
            <a:r>
              <a:rPr lang="en-GB" sz="3600" dirty="0"/>
              <a:t>. </a:t>
            </a:r>
          </a:p>
          <a:p>
            <a:pPr lvl="1"/>
            <a:r>
              <a:rPr lang="en-US" sz="3600" dirty="0" err="1"/>
              <a:t>izbegavajte</a:t>
            </a:r>
            <a:r>
              <a:rPr lang="en-US" sz="3600" dirty="0"/>
              <a:t> </a:t>
            </a:r>
            <a:r>
              <a:rPr lang="en-US" sz="3600" dirty="0" err="1"/>
              <a:t>pristup</a:t>
            </a:r>
            <a:r>
              <a:rPr lang="en-US" sz="3600" dirty="0"/>
              <a:t> „</a:t>
            </a:r>
            <a:r>
              <a:rPr lang="en-US" sz="3600" dirty="0" err="1"/>
              <a:t>ispunjavanja</a:t>
            </a:r>
            <a:r>
              <a:rPr lang="en-US" sz="3600" dirty="0"/>
              <a:t> </a:t>
            </a:r>
            <a:r>
              <a:rPr lang="en-US" sz="3600" dirty="0" err="1"/>
              <a:t>forme</a:t>
            </a:r>
            <a:r>
              <a:rPr lang="en-US" sz="3600" dirty="0"/>
              <a:t>“</a:t>
            </a:r>
            <a:r>
              <a:rPr lang="en-GB" sz="3600" dirty="0"/>
              <a:t>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59517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2EBFD-F275-94F9-3999-0A89707D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poruke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931C8-DBD2-BB1C-4E26-E0669E8B7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/>
              <a:t>Akcioni</a:t>
            </a:r>
            <a:r>
              <a:rPr lang="en-US" b="1" dirty="0"/>
              <a:t> plan za </a:t>
            </a:r>
            <a:r>
              <a:rPr lang="en-US" b="1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koji </a:t>
            </a:r>
            <a:r>
              <a:rPr lang="en-US" dirty="0" err="1"/>
              <a:t>nalaze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pretvara</a:t>
            </a:r>
            <a:r>
              <a:rPr lang="en-US" dirty="0"/>
              <a:t> u </a:t>
            </a:r>
            <a:r>
              <a:rPr lang="en-US" dirty="0" err="1"/>
              <a:t>konkretne</a:t>
            </a:r>
            <a:r>
              <a:rPr lang="en-US" dirty="0"/>
              <a:t> </a:t>
            </a:r>
            <a:r>
              <a:rPr lang="en-US" dirty="0" err="1"/>
              <a:t>korake</a:t>
            </a:r>
            <a:r>
              <a:rPr lang="en-US" dirty="0"/>
              <a:t> za </a:t>
            </a:r>
            <a:r>
              <a:rPr lang="en-US" dirty="0" err="1"/>
              <a:t>unapređenje</a:t>
            </a:r>
            <a:r>
              <a:rPr lang="en-US" dirty="0"/>
              <a:t> 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/>
              <a:t>Određivanje</a:t>
            </a:r>
            <a:r>
              <a:rPr lang="en-US" b="1" dirty="0"/>
              <a:t> </a:t>
            </a:r>
            <a:r>
              <a:rPr lang="en-US" b="1" dirty="0" err="1"/>
              <a:t>prioriteta</a:t>
            </a:r>
            <a:r>
              <a:rPr lang="en-US" b="1" dirty="0"/>
              <a:t> je </a:t>
            </a:r>
            <a:r>
              <a:rPr lang="en-US" b="1" dirty="0" err="1"/>
              <a:t>ključno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razlikujte</a:t>
            </a:r>
            <a:r>
              <a:rPr lang="en-US" dirty="0"/>
              <a:t> </a:t>
            </a:r>
            <a:r>
              <a:rPr lang="en-US" dirty="0" err="1"/>
              <a:t>brze</a:t>
            </a:r>
            <a:r>
              <a:rPr lang="en-US" dirty="0"/>
              <a:t> </a:t>
            </a:r>
            <a:r>
              <a:rPr lang="en-US" dirty="0" err="1"/>
              <a:t>intervencije</a:t>
            </a:r>
            <a:r>
              <a:rPr lang="en-US" dirty="0"/>
              <a:t> od </a:t>
            </a:r>
            <a:r>
              <a:rPr lang="en-US" dirty="0" err="1"/>
              <a:t>dugoročnih</a:t>
            </a:r>
            <a:r>
              <a:rPr lang="en-US" dirty="0"/>
              <a:t> </a:t>
            </a:r>
            <a:r>
              <a:rPr lang="en-US" dirty="0" err="1"/>
              <a:t>projekata</a:t>
            </a:r>
            <a:r>
              <a:rPr lang="en-US" dirty="0"/>
              <a:t>. </a:t>
            </a:r>
            <a:r>
              <a:rPr lang="en-US" dirty="0" err="1"/>
              <a:t>Najpre</a:t>
            </a:r>
            <a:r>
              <a:rPr lang="en-US" dirty="0"/>
              <a:t> </a:t>
            </a:r>
            <a:r>
              <a:rPr lang="en-US" dirty="0" err="1"/>
              <a:t>rešavajte</a:t>
            </a:r>
            <a:r>
              <a:rPr lang="en-US" dirty="0"/>
              <a:t>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bezbednosti</a:t>
            </a:r>
            <a:r>
              <a:rPr lang="en-GB" dirty="0"/>
              <a:t>.</a:t>
            </a:r>
            <a:endParaRPr lang="en-US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/>
              <a:t>Na </a:t>
            </a:r>
            <a:r>
              <a:rPr lang="en-US" dirty="0" err="1"/>
              <a:t>istorijskim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zahtevnim</a:t>
            </a:r>
            <a:r>
              <a:rPr lang="en-US" dirty="0"/>
              <a:t> </a:t>
            </a:r>
            <a:r>
              <a:rPr lang="en-US" dirty="0" err="1"/>
              <a:t>lokalitetima</a:t>
            </a:r>
            <a:r>
              <a:rPr lang="en-US" dirty="0"/>
              <a:t> </a:t>
            </a:r>
            <a:r>
              <a:rPr lang="en-US" dirty="0" err="1"/>
              <a:t>primenjujte</a:t>
            </a:r>
            <a:r>
              <a:rPr lang="en-US" dirty="0"/>
              <a:t> </a:t>
            </a:r>
            <a:r>
              <a:rPr lang="en-US" b="1" dirty="0" err="1"/>
              <a:t>kreativno</a:t>
            </a:r>
            <a:r>
              <a:rPr lang="en-US" b="1" dirty="0"/>
              <a:t> </a:t>
            </a:r>
            <a:r>
              <a:rPr lang="en-US" b="1" dirty="0" err="1"/>
              <a:t>rešavanje</a:t>
            </a:r>
            <a:r>
              <a:rPr lang="en-US" b="1" dirty="0"/>
              <a:t> </a:t>
            </a:r>
            <a:r>
              <a:rPr lang="en-US" b="1" dirty="0" err="1"/>
              <a:t>problema</a:t>
            </a:r>
            <a:r>
              <a:rPr lang="en-US" dirty="0"/>
              <a:t>. </a:t>
            </a:r>
            <a:r>
              <a:rPr lang="en-US" dirty="0" err="1"/>
              <a:t>Koristite</a:t>
            </a:r>
            <a:r>
              <a:rPr lang="en-US" dirty="0"/>
              <a:t> </a:t>
            </a:r>
            <a:r>
              <a:rPr lang="en-US" dirty="0" err="1"/>
              <a:t>neinvazivna</a:t>
            </a:r>
            <a:r>
              <a:rPr lang="en-US" dirty="0"/>
              <a:t> </a:t>
            </a:r>
            <a:r>
              <a:rPr lang="en-US" dirty="0" err="1"/>
              <a:t>rešenja</a:t>
            </a:r>
            <a:r>
              <a:rPr lang="en-US" dirty="0"/>
              <a:t>, </a:t>
            </a:r>
            <a:r>
              <a:rPr lang="en-US" dirty="0" err="1"/>
              <a:t>alternativne</a:t>
            </a:r>
            <a:r>
              <a:rPr lang="en-US" dirty="0"/>
              <a:t> </a:t>
            </a:r>
            <a:r>
              <a:rPr lang="en-US" dirty="0" err="1"/>
              <a:t>načine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i="1" dirty="0"/>
              <a:t>(</a:t>
            </a:r>
            <a:r>
              <a:rPr lang="en-US" i="1" dirty="0" err="1"/>
              <a:t>virtuelna</a:t>
            </a:r>
            <a:r>
              <a:rPr lang="en-US" i="1" dirty="0"/>
              <a:t> </a:t>
            </a:r>
            <a:r>
              <a:rPr lang="en-US" i="1" dirty="0" err="1"/>
              <a:t>iskustva</a:t>
            </a:r>
            <a:r>
              <a:rPr lang="en-US" i="1" dirty="0"/>
              <a:t>, </a:t>
            </a:r>
            <a:r>
              <a:rPr lang="en-US" i="1" dirty="0" err="1"/>
              <a:t>alternativne</a:t>
            </a:r>
            <a:r>
              <a:rPr lang="en-US" i="1" dirty="0"/>
              <a:t> </a:t>
            </a:r>
            <a:r>
              <a:rPr lang="en-US" i="1" dirty="0" err="1"/>
              <a:t>rute</a:t>
            </a:r>
            <a:r>
              <a:rPr lang="en-US" i="1" dirty="0"/>
              <a:t>)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osmišljavajte</a:t>
            </a:r>
            <a:r>
              <a:rPr lang="en-US" dirty="0"/>
              <a:t> </a:t>
            </a:r>
            <a:r>
              <a:rPr lang="en-US" dirty="0" err="1"/>
              <a:t>intervencije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poštuju</a:t>
            </a:r>
            <a:r>
              <a:rPr lang="en-US" dirty="0"/>
              <a:t> </a:t>
            </a:r>
            <a:r>
              <a:rPr lang="en-US" dirty="0" err="1"/>
              <a:t>nasleđe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istovremeno</a:t>
            </a:r>
            <a:r>
              <a:rPr lang="en-US" dirty="0"/>
              <a:t> </a:t>
            </a:r>
            <a:r>
              <a:rPr lang="en-US" dirty="0" err="1"/>
              <a:t>obezbeđivanje</a:t>
            </a:r>
            <a:r>
              <a:rPr lang="en-US" dirty="0"/>
              <a:t> </a:t>
            </a:r>
            <a:r>
              <a:rPr lang="en-US" dirty="0" err="1"/>
              <a:t>inkluzivnosti</a:t>
            </a:r>
            <a:r>
              <a:rPr lang="en-GB" dirty="0"/>
              <a:t>.</a:t>
            </a:r>
            <a:endParaRPr lang="en-US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mnogo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b="1" dirty="0" err="1"/>
              <a:t>infrastrukturnih</a:t>
            </a:r>
            <a:r>
              <a:rPr lang="en-US" b="1" dirty="0"/>
              <a:t> </a:t>
            </a:r>
            <a:r>
              <a:rPr lang="en-US" b="1" dirty="0" err="1"/>
              <a:t>unapređenja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doprinose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</a:t>
            </a:r>
            <a:r>
              <a:rPr lang="en-US" dirty="0" err="1"/>
              <a:t>turističkih</a:t>
            </a:r>
            <a:r>
              <a:rPr lang="en-US" dirty="0"/>
              <a:t> </a:t>
            </a:r>
            <a:r>
              <a:rPr lang="en-US" dirty="0" err="1"/>
              <a:t>lokaliteta</a:t>
            </a:r>
            <a:r>
              <a:rPr lang="en-US" dirty="0"/>
              <a:t>.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poznavanje</a:t>
            </a:r>
            <a:r>
              <a:rPr lang="en-US" dirty="0"/>
              <a:t> </a:t>
            </a:r>
            <a:r>
              <a:rPr lang="en-US" dirty="0" err="1"/>
              <a:t>pomaže</a:t>
            </a:r>
            <a:r>
              <a:rPr lang="en-US" dirty="0"/>
              <a:t> u </a:t>
            </a:r>
            <a:r>
              <a:rPr lang="en-US" dirty="0" err="1"/>
              <a:t>predlaganju</a:t>
            </a:r>
            <a:r>
              <a:rPr lang="en-US" dirty="0"/>
              <a:t> </a:t>
            </a:r>
            <a:r>
              <a:rPr lang="en-US" dirty="0" err="1"/>
              <a:t>odgovarajućih</a:t>
            </a:r>
            <a:r>
              <a:rPr lang="en-US" dirty="0"/>
              <a:t> </a:t>
            </a:r>
            <a:r>
              <a:rPr lang="en-US" dirty="0" err="1"/>
              <a:t>rešenja</a:t>
            </a:r>
            <a:r>
              <a:rPr lang="en-US" dirty="0"/>
              <a:t> za </a:t>
            </a:r>
            <a:r>
              <a:rPr lang="en-US" dirty="0" err="1"/>
              <a:t>svaku</a:t>
            </a:r>
            <a:r>
              <a:rPr lang="en-US" dirty="0"/>
              <a:t> </a:t>
            </a:r>
            <a:r>
              <a:rPr lang="en-US" dirty="0" err="1"/>
              <a:t>identifikovanu</a:t>
            </a:r>
            <a:r>
              <a:rPr lang="en-US" dirty="0"/>
              <a:t> </a:t>
            </a:r>
            <a:r>
              <a:rPr lang="en-US" dirty="0" err="1"/>
              <a:t>prepreku</a:t>
            </a:r>
            <a:r>
              <a:rPr lang="en-GB" dirty="0"/>
              <a:t>.</a:t>
            </a:r>
            <a:endParaRPr lang="en-US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/>
              <a:t>Planirajte</a:t>
            </a:r>
            <a:r>
              <a:rPr lang="en-US" b="1" dirty="0"/>
              <a:t> </a:t>
            </a:r>
            <a:r>
              <a:rPr lang="en-US" b="1" dirty="0" err="1"/>
              <a:t>budžet</a:t>
            </a:r>
            <a:r>
              <a:rPr lang="en-US" b="1" dirty="0"/>
              <a:t> </a:t>
            </a:r>
            <a:r>
              <a:rPr lang="en-US" b="1" dirty="0" err="1"/>
              <a:t>realno</a:t>
            </a:r>
            <a:r>
              <a:rPr lang="en-US" dirty="0"/>
              <a:t>: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unapređenja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</a:t>
            </a:r>
            <a:r>
              <a:rPr lang="en-US" dirty="0" err="1"/>
              <a:t>skupa</a:t>
            </a:r>
            <a:r>
              <a:rPr lang="en-US" dirty="0"/>
              <a:t>. Neka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zahtevati</a:t>
            </a:r>
            <a:r>
              <a:rPr lang="en-US" dirty="0"/>
              <a:t> </a:t>
            </a:r>
            <a:r>
              <a:rPr lang="en-US" dirty="0" err="1"/>
              <a:t>vrlo</a:t>
            </a:r>
            <a:r>
              <a:rPr lang="en-US" dirty="0"/>
              <a:t> mala </a:t>
            </a:r>
            <a:r>
              <a:rPr lang="en-US" dirty="0" err="1"/>
              <a:t>ulaganja</a:t>
            </a:r>
            <a:r>
              <a:rPr lang="en-US" dirty="0"/>
              <a:t>, a </a:t>
            </a:r>
            <a:r>
              <a:rPr lang="en-US" dirty="0" err="1"/>
              <a:t>doneti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GB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Aspekti</a:t>
            </a:r>
            <a:r>
              <a:rPr lang="en-US" dirty="0"/>
              <a:t> </a:t>
            </a:r>
            <a:r>
              <a:rPr lang="en-US" b="1" dirty="0" err="1"/>
              <a:t>održavanja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dugoročne</a:t>
            </a:r>
            <a:r>
              <a:rPr lang="en-US" b="1" dirty="0"/>
              <a:t> </a:t>
            </a:r>
            <a:r>
              <a:rPr lang="en-US" b="1" dirty="0" err="1"/>
              <a:t>održivosti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ugrađeni</a:t>
            </a:r>
            <a:r>
              <a:rPr lang="en-US" dirty="0"/>
              <a:t> u </a:t>
            </a:r>
            <a:r>
              <a:rPr lang="en-US" dirty="0" err="1"/>
              <a:t>planiranje</a:t>
            </a:r>
            <a:r>
              <a:rPr lang="en-US" dirty="0"/>
              <a:t> od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početka</a:t>
            </a:r>
            <a:r>
              <a:rPr lang="en-GB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/>
              <a:t>Planiranje</a:t>
            </a:r>
            <a:r>
              <a:rPr lang="en-US" dirty="0"/>
              <a:t> </a:t>
            </a:r>
            <a:r>
              <a:rPr lang="en-US" dirty="0" err="1"/>
              <a:t>unapređenja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b="1" dirty="0" err="1"/>
              <a:t>uključivanje</a:t>
            </a:r>
            <a:r>
              <a:rPr lang="en-US" b="1" dirty="0"/>
              <a:t> </a:t>
            </a:r>
            <a:r>
              <a:rPr lang="en-US" b="1" dirty="0" err="1"/>
              <a:t>principa</a:t>
            </a:r>
            <a:r>
              <a:rPr lang="en-US" b="1" dirty="0"/>
              <a:t> </a:t>
            </a:r>
            <a:r>
              <a:rPr lang="en-US" b="1" dirty="0" err="1"/>
              <a:t>inkluzivnosti</a:t>
            </a:r>
            <a:r>
              <a:rPr lang="en-US" b="1" dirty="0"/>
              <a:t> u </a:t>
            </a:r>
            <a:r>
              <a:rPr lang="en-US" b="1" dirty="0" err="1"/>
              <a:t>svakodnevno</a:t>
            </a:r>
            <a:r>
              <a:rPr lang="en-US" b="1" dirty="0"/>
              <a:t> </a:t>
            </a:r>
            <a:r>
              <a:rPr lang="en-US" b="1" dirty="0" err="1"/>
              <a:t>upravljanje</a:t>
            </a:r>
            <a:r>
              <a:rPr lang="en-US" b="1" dirty="0"/>
              <a:t> </a:t>
            </a:r>
            <a:r>
              <a:rPr lang="en-US" b="1" dirty="0" err="1"/>
              <a:t>lokalitetom</a:t>
            </a:r>
            <a:r>
              <a:rPr lang="en-US" dirty="0"/>
              <a:t> –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postane</a:t>
            </a:r>
            <a:r>
              <a:rPr lang="en-US" dirty="0"/>
              <a:t> </a:t>
            </a:r>
            <a:r>
              <a:rPr lang="en-US" dirty="0" err="1"/>
              <a:t>kontinuirani</a:t>
            </a:r>
            <a:r>
              <a:rPr lang="en-US" dirty="0"/>
              <a:t> deo </a:t>
            </a:r>
            <a:r>
              <a:rPr lang="en-US" dirty="0" err="1"/>
              <a:t>razvoja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749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/>
          </a:bodyPr>
          <a:lstStyle/>
          <a:p>
            <a:r>
              <a:rPr lang="en-US" sz="4400" dirty="0"/>
              <a:t>HVALA!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Da li </a:t>
            </a:r>
            <a:r>
              <a:rPr lang="en-US" sz="3200" dirty="0" err="1"/>
              <a:t>imate</a:t>
            </a:r>
            <a:r>
              <a:rPr lang="en-US" sz="3200" dirty="0"/>
              <a:t> </a:t>
            </a:r>
            <a:r>
              <a:rPr lang="en-US" sz="3200" dirty="0" err="1"/>
              <a:t>neka</a:t>
            </a:r>
            <a:r>
              <a:rPr lang="en-US" sz="3200" dirty="0"/>
              <a:t> </a:t>
            </a:r>
            <a:r>
              <a:rPr lang="en-US" sz="3200" dirty="0" err="1"/>
              <a:t>pitanja</a:t>
            </a:r>
            <a:r>
              <a:rPr lang="en-US" sz="3200" dirty="0"/>
              <a:t>?</a:t>
            </a:r>
          </a:p>
          <a:p>
            <a:r>
              <a:rPr lang="en-US" sz="3200" dirty="0" err="1"/>
              <a:t>Šta</a:t>
            </a:r>
            <a:r>
              <a:rPr lang="en-US" sz="3200" dirty="0"/>
              <a:t> </a:t>
            </a:r>
            <a:r>
              <a:rPr lang="en-US" sz="3200" dirty="0" err="1"/>
              <a:t>vam</a:t>
            </a:r>
            <a:r>
              <a:rPr lang="en-US" sz="3200" dirty="0"/>
              <a:t> je </a:t>
            </a:r>
            <a:r>
              <a:rPr lang="en-US" sz="3200" dirty="0" err="1"/>
              <a:t>bilo</a:t>
            </a:r>
            <a:r>
              <a:rPr lang="en-US" sz="3200" dirty="0"/>
              <a:t> novo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iznenađujuće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učenja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9F4E-13E6-A560-128A-7F5B36E46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Do </a:t>
            </a:r>
            <a:r>
              <a:rPr lang="en-US" sz="2800" dirty="0" err="1"/>
              <a:t>kraja</a:t>
            </a:r>
            <a:r>
              <a:rPr lang="en-US" sz="2800" dirty="0"/>
              <a:t> Modula 4, </a:t>
            </a:r>
            <a:r>
              <a:rPr lang="en-US" sz="2800" dirty="0" err="1"/>
              <a:t>učesnici</a:t>
            </a:r>
            <a:r>
              <a:rPr lang="en-US" sz="2800" dirty="0"/>
              <a:t> </a:t>
            </a:r>
            <a:r>
              <a:rPr lang="en-US" sz="2800" dirty="0" err="1"/>
              <a:t>će</a:t>
            </a:r>
            <a:r>
              <a:rPr lang="en-US" sz="2800" dirty="0"/>
              <a:t> </a:t>
            </a:r>
            <a:r>
              <a:rPr lang="en-US" sz="2800" dirty="0" err="1"/>
              <a:t>naučiti</a:t>
            </a:r>
            <a:r>
              <a:rPr lang="en-US" sz="2800" dirty="0"/>
              <a:t> </a:t>
            </a:r>
            <a:r>
              <a:rPr lang="en-US" sz="2800" dirty="0" err="1"/>
              <a:t>kako</a:t>
            </a:r>
            <a:r>
              <a:rPr lang="en-US" sz="2800" dirty="0"/>
              <a:t> da</a:t>
            </a:r>
            <a:r>
              <a:rPr lang="en-GB" sz="2800" dirty="0"/>
              <a:t>:</a:t>
            </a:r>
            <a:endParaRPr lang="en-US" sz="2800" dirty="0"/>
          </a:p>
          <a:p>
            <a:pPr lvl="1"/>
            <a:r>
              <a:rPr lang="en-US" sz="2400" b="1" dirty="0" err="1"/>
              <a:t>identifikuju</a:t>
            </a:r>
            <a:r>
              <a:rPr lang="en-US" sz="2400" b="1" dirty="0"/>
              <a:t> </a:t>
            </a:r>
            <a:r>
              <a:rPr lang="en-US" sz="2400" b="1" dirty="0" err="1"/>
              <a:t>uobičajene</a:t>
            </a:r>
            <a:r>
              <a:rPr lang="en-US" sz="2400" b="1" dirty="0"/>
              <a:t> </a:t>
            </a:r>
            <a:r>
              <a:rPr lang="en-US" sz="2400" b="1" dirty="0" err="1"/>
              <a:t>fizičke</a:t>
            </a:r>
            <a:r>
              <a:rPr lang="en-US" sz="2400" b="1" dirty="0"/>
              <a:t> </a:t>
            </a:r>
            <a:r>
              <a:rPr lang="en-US" sz="2400" b="1" dirty="0" err="1"/>
              <a:t>prepreke</a:t>
            </a:r>
            <a:r>
              <a:rPr lang="en-US" sz="2400" b="1" dirty="0"/>
              <a:t> </a:t>
            </a:r>
            <a:r>
              <a:rPr lang="en-US" sz="2400" b="1" dirty="0" err="1"/>
              <a:t>pristupačnosti</a:t>
            </a:r>
            <a:r>
              <a:rPr lang="en-US" sz="2400" b="1" dirty="0"/>
              <a:t> </a:t>
            </a:r>
            <a:r>
              <a:rPr lang="en-US" sz="2400" dirty="0"/>
              <a:t>u </a:t>
            </a:r>
            <a:r>
              <a:rPr lang="en-US" sz="2400" dirty="0" err="1"/>
              <a:t>turizmu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okruženjima</a:t>
            </a:r>
            <a:r>
              <a:rPr lang="en-US" sz="2400" dirty="0"/>
              <a:t> </a:t>
            </a:r>
            <a:r>
              <a:rPr lang="en-US" sz="2400" dirty="0" err="1"/>
              <a:t>kulturnog</a:t>
            </a:r>
            <a:r>
              <a:rPr lang="en-US" sz="2400" dirty="0"/>
              <a:t> </a:t>
            </a:r>
            <a:r>
              <a:rPr lang="en-US" sz="2400" dirty="0" err="1"/>
              <a:t>nasleđa</a:t>
            </a:r>
            <a:r>
              <a:rPr lang="en-GB" sz="2400" dirty="0"/>
              <a:t>.</a:t>
            </a:r>
            <a:endParaRPr lang="en-US" sz="2400" dirty="0"/>
          </a:p>
          <a:p>
            <a:pPr lvl="1"/>
            <a:r>
              <a:rPr lang="en-US" sz="2400" b="1" dirty="0" err="1"/>
              <a:t>usmere</a:t>
            </a:r>
            <a:r>
              <a:rPr lang="en-US" sz="2400" b="1" dirty="0"/>
              <a:t> </a:t>
            </a:r>
            <a:r>
              <a:rPr lang="en-US" sz="2400" b="1" dirty="0" err="1"/>
              <a:t>upravljače</a:t>
            </a:r>
            <a:r>
              <a:rPr lang="en-US" sz="2400" b="1" dirty="0"/>
              <a:t> </a:t>
            </a:r>
            <a:r>
              <a:rPr lang="en-US" sz="2400" b="1" dirty="0" err="1"/>
              <a:t>turističkih</a:t>
            </a:r>
            <a:r>
              <a:rPr lang="en-US" sz="2400" b="1" dirty="0"/>
              <a:t> </a:t>
            </a:r>
            <a:r>
              <a:rPr lang="en-US" sz="2400" b="1" dirty="0" err="1"/>
              <a:t>lokaliteta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lokaliteta</a:t>
            </a:r>
            <a:r>
              <a:rPr lang="en-US" sz="2400" b="1" dirty="0"/>
              <a:t> </a:t>
            </a:r>
            <a:r>
              <a:rPr lang="en-US" sz="2400" b="1" dirty="0" err="1"/>
              <a:t>kulturnog</a:t>
            </a:r>
            <a:r>
              <a:rPr lang="en-US" sz="2400" b="1" dirty="0"/>
              <a:t> </a:t>
            </a:r>
            <a:r>
              <a:rPr lang="en-US" sz="2400" b="1" dirty="0" err="1"/>
              <a:t>nasleđa</a:t>
            </a:r>
            <a:r>
              <a:rPr lang="en-US" sz="2400" b="1" dirty="0"/>
              <a:t> u </a:t>
            </a:r>
            <a:r>
              <a:rPr lang="en-US" sz="2400" b="1" dirty="0" err="1"/>
              <a:t>izradi</a:t>
            </a:r>
            <a:r>
              <a:rPr lang="en-US" sz="2400" b="1" dirty="0"/>
              <a:t> </a:t>
            </a:r>
            <a:r>
              <a:rPr lang="en-US" sz="2400" b="1" dirty="0" err="1"/>
              <a:t>faznog</a:t>
            </a:r>
            <a:r>
              <a:rPr lang="en-US" sz="2400" b="1" dirty="0"/>
              <a:t> </a:t>
            </a:r>
            <a:r>
              <a:rPr lang="en-US" sz="2400" b="1" dirty="0" err="1"/>
              <a:t>Akcionog</a:t>
            </a:r>
            <a:r>
              <a:rPr lang="en-US" sz="2400" b="1" dirty="0"/>
              <a:t> plana za </a:t>
            </a:r>
            <a:r>
              <a:rPr lang="en-US" sz="2400" b="1" dirty="0" err="1"/>
              <a:t>pristupačnost</a:t>
            </a:r>
            <a:r>
              <a:rPr lang="en-US" sz="2400" b="1" dirty="0"/>
              <a:t> </a:t>
            </a:r>
            <a:r>
              <a:rPr lang="en-US" sz="2400" dirty="0" err="1"/>
              <a:t>radi</a:t>
            </a:r>
            <a:r>
              <a:rPr lang="en-US" sz="2400" dirty="0"/>
              <a:t> </a:t>
            </a:r>
            <a:r>
              <a:rPr lang="en-US" sz="2400" dirty="0" err="1"/>
              <a:t>unapređenja</a:t>
            </a:r>
            <a:r>
              <a:rPr lang="en-US" sz="2400" dirty="0"/>
              <a:t> </a:t>
            </a:r>
            <a:r>
              <a:rPr lang="en-US" sz="2400" dirty="0" err="1"/>
              <a:t>infrastrukture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usluga</a:t>
            </a:r>
            <a:r>
              <a:rPr lang="en-US" sz="2400" dirty="0"/>
              <a:t>, </a:t>
            </a:r>
            <a:r>
              <a:rPr lang="en-US" sz="2400" dirty="0" err="1"/>
              <a:t>uz</a:t>
            </a:r>
            <a:r>
              <a:rPr lang="en-US" sz="2400" dirty="0"/>
              <a:t> </a:t>
            </a:r>
            <a:r>
              <a:rPr lang="en-US" sz="2400" dirty="0" err="1"/>
              <a:t>razlikovanje</a:t>
            </a:r>
            <a:r>
              <a:rPr lang="en-US" sz="2400" dirty="0"/>
              <a:t> </a:t>
            </a:r>
            <a:r>
              <a:rPr lang="en-US" sz="2400" dirty="0" err="1"/>
              <a:t>neposrednih</a:t>
            </a:r>
            <a:r>
              <a:rPr lang="en-US" sz="2400" dirty="0"/>
              <a:t>, </a:t>
            </a:r>
            <a:r>
              <a:rPr lang="en-US" sz="2400" dirty="0" err="1"/>
              <a:t>niskobudžetnih</a:t>
            </a:r>
            <a:r>
              <a:rPr lang="en-US" sz="2400" dirty="0"/>
              <a:t> </a:t>
            </a:r>
            <a:r>
              <a:rPr lang="en-US" sz="2400" dirty="0" err="1"/>
              <a:t>intervencija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dugoročnih</a:t>
            </a:r>
            <a:r>
              <a:rPr lang="en-US" sz="2400" dirty="0"/>
              <a:t> </a:t>
            </a:r>
            <a:r>
              <a:rPr lang="en-US" sz="2400" dirty="0" err="1"/>
              <a:t>investicionih</a:t>
            </a:r>
            <a:r>
              <a:rPr lang="en-US" sz="2400" dirty="0"/>
              <a:t> </a:t>
            </a:r>
            <a:r>
              <a:rPr lang="en-US" sz="2400" dirty="0" err="1"/>
              <a:t>projekata</a:t>
            </a:r>
            <a:r>
              <a:rPr lang="en-GB" sz="2400" dirty="0"/>
              <a:t>.</a:t>
            </a:r>
            <a:endParaRPr lang="en-US" sz="2400" dirty="0"/>
          </a:p>
          <a:p>
            <a:pPr lvl="1"/>
            <a:r>
              <a:rPr lang="en-US" sz="2400" b="1" dirty="0" err="1"/>
              <a:t>primene</a:t>
            </a:r>
            <a:r>
              <a:rPr lang="en-US" sz="2400" b="1" dirty="0"/>
              <a:t> </a:t>
            </a:r>
            <a:r>
              <a:rPr lang="en-US" sz="2400" b="1" dirty="0" err="1"/>
              <a:t>principe</a:t>
            </a:r>
            <a:r>
              <a:rPr lang="en-US" sz="2400" b="1" dirty="0"/>
              <a:t> </a:t>
            </a:r>
            <a:r>
              <a:rPr lang="en-US" sz="2400" b="1" dirty="0" err="1"/>
              <a:t>univerzalnog</a:t>
            </a:r>
            <a:r>
              <a:rPr lang="en-US" sz="2400" b="1" dirty="0"/>
              <a:t> </a:t>
            </a:r>
            <a:r>
              <a:rPr lang="en-US" sz="2400" b="1" dirty="0" err="1"/>
              <a:t>dizajna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kreativno</a:t>
            </a:r>
            <a:r>
              <a:rPr lang="en-US" sz="2400" b="1" dirty="0"/>
              <a:t> </a:t>
            </a:r>
            <a:r>
              <a:rPr lang="en-US" sz="2400" b="1" dirty="0" err="1"/>
              <a:t>rešavanje</a:t>
            </a:r>
            <a:r>
              <a:rPr lang="en-US" sz="2400" b="1" dirty="0"/>
              <a:t> </a:t>
            </a:r>
            <a:r>
              <a:rPr lang="en-US" sz="2400" b="1" dirty="0" err="1"/>
              <a:t>problema</a:t>
            </a:r>
            <a:r>
              <a:rPr lang="en-US" sz="2400" b="1" dirty="0"/>
              <a:t> </a:t>
            </a:r>
            <a:r>
              <a:rPr lang="en-US" sz="2400" dirty="0"/>
              <a:t>u </a:t>
            </a:r>
            <a:r>
              <a:rPr lang="en-US" sz="2400" dirty="0" err="1"/>
              <a:t>predlaganju</a:t>
            </a:r>
            <a:r>
              <a:rPr lang="en-US" sz="2400" dirty="0"/>
              <a:t> </a:t>
            </a:r>
            <a:r>
              <a:rPr lang="en-US" sz="2400" dirty="0" err="1"/>
              <a:t>rešenja</a:t>
            </a:r>
            <a:r>
              <a:rPr lang="en-US" sz="2400" dirty="0"/>
              <a:t> za </a:t>
            </a:r>
            <a:r>
              <a:rPr lang="en-US" sz="2400" dirty="0" err="1"/>
              <a:t>pristupačnost</a:t>
            </a:r>
            <a:r>
              <a:rPr lang="en-US" sz="2400" dirty="0"/>
              <a:t> u </a:t>
            </a:r>
            <a:r>
              <a:rPr lang="en-US" sz="2400" dirty="0" err="1"/>
              <a:t>zahtevnim</a:t>
            </a:r>
            <a:r>
              <a:rPr lang="en-US" sz="2400" dirty="0"/>
              <a:t> </a:t>
            </a:r>
            <a:r>
              <a:rPr lang="en-US" sz="2400" dirty="0" err="1"/>
              <a:t>okruženjima</a:t>
            </a:r>
            <a:r>
              <a:rPr lang="en-GB" sz="2400" dirty="0"/>
              <a:t>.</a:t>
            </a:r>
            <a:endParaRPr lang="en-US" sz="2400" dirty="0"/>
          </a:p>
          <a:p>
            <a:pPr lvl="1"/>
            <a:r>
              <a:rPr lang="en-US" sz="2400" dirty="0" err="1"/>
              <a:t>istaknu</a:t>
            </a:r>
            <a:r>
              <a:rPr lang="en-US" sz="2400" dirty="0"/>
              <a:t> </a:t>
            </a:r>
            <a:r>
              <a:rPr lang="en-US" sz="2400" b="1" dirty="0" err="1"/>
              <a:t>značaj</a:t>
            </a:r>
            <a:r>
              <a:rPr lang="en-US" sz="2400" b="1" dirty="0"/>
              <a:t> </a:t>
            </a:r>
            <a:r>
              <a:rPr lang="en-US" sz="2400" b="1" dirty="0" err="1"/>
              <a:t>kontinuiranog</a:t>
            </a:r>
            <a:r>
              <a:rPr lang="en-US" sz="2400" b="1" dirty="0"/>
              <a:t> </a:t>
            </a:r>
            <a:r>
              <a:rPr lang="en-US" sz="2400" b="1" dirty="0" err="1"/>
              <a:t>održavanja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dugoročne</a:t>
            </a:r>
            <a:r>
              <a:rPr lang="en-US" sz="2400" b="1" dirty="0"/>
              <a:t> </a:t>
            </a:r>
            <a:r>
              <a:rPr lang="en-US" sz="2400" b="1" dirty="0" err="1"/>
              <a:t>održivosti</a:t>
            </a:r>
            <a:r>
              <a:rPr lang="en-US" sz="2400" b="1" dirty="0"/>
              <a:t> </a:t>
            </a:r>
            <a:r>
              <a:rPr lang="en-US" sz="2400" dirty="0" err="1"/>
              <a:t>pristupačne</a:t>
            </a:r>
            <a:r>
              <a:rPr lang="en-US" sz="2400" dirty="0"/>
              <a:t> </a:t>
            </a:r>
            <a:r>
              <a:rPr lang="en-US" sz="2400" dirty="0" err="1"/>
              <a:t>infrastrukture</a:t>
            </a:r>
            <a:r>
              <a:rPr lang="en-US" sz="2400" dirty="0"/>
              <a:t>, </a:t>
            </a:r>
            <a:r>
              <a:rPr lang="en-US" sz="2400" dirty="0" err="1"/>
              <a:t>uključujući</a:t>
            </a:r>
            <a:r>
              <a:rPr lang="en-US" sz="2400" dirty="0"/>
              <a:t> </a:t>
            </a:r>
            <a:r>
              <a:rPr lang="en-US" sz="2400" dirty="0" err="1"/>
              <a:t>planiranje</a:t>
            </a:r>
            <a:r>
              <a:rPr lang="en-US" sz="2400" dirty="0"/>
              <a:t> </a:t>
            </a:r>
            <a:r>
              <a:rPr lang="en-US" sz="2400" dirty="0" err="1"/>
              <a:t>održavanja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obuke</a:t>
            </a:r>
            <a:r>
              <a:rPr lang="en-US" sz="2400" dirty="0"/>
              <a:t> </a:t>
            </a:r>
            <a:r>
              <a:rPr lang="en-US" sz="2400" dirty="0" err="1"/>
              <a:t>zaposlenih</a:t>
            </a:r>
            <a:r>
              <a:rPr lang="en-US" sz="2400" dirty="0"/>
              <a:t> </a:t>
            </a:r>
            <a:r>
              <a:rPr lang="en-US" sz="2400" dirty="0" err="1"/>
              <a:t>kako</a:t>
            </a:r>
            <a:r>
              <a:rPr lang="en-US" sz="2400" dirty="0"/>
              <a:t> bi </a:t>
            </a:r>
            <a:r>
              <a:rPr lang="en-US" sz="2400" dirty="0" err="1"/>
              <a:t>unapređenja</a:t>
            </a:r>
            <a:r>
              <a:rPr lang="en-US" sz="2400" dirty="0"/>
              <a:t> </a:t>
            </a:r>
            <a:r>
              <a:rPr lang="en-US" sz="2400" dirty="0" err="1"/>
              <a:t>ostala</a:t>
            </a:r>
            <a:r>
              <a:rPr lang="en-US" sz="2400" dirty="0"/>
              <a:t> </a:t>
            </a:r>
            <a:r>
              <a:rPr lang="en-US" sz="2400" dirty="0" err="1"/>
              <a:t>delotvorna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duži</a:t>
            </a:r>
            <a:r>
              <a:rPr lang="en-US" sz="2400" dirty="0"/>
              <a:t> </a:t>
            </a:r>
            <a:r>
              <a:rPr lang="en-US" sz="2400" dirty="0" err="1"/>
              <a:t>rok</a:t>
            </a:r>
            <a:r>
              <a:rPr lang="en-GB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Razumevanje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u </a:t>
            </a:r>
            <a:r>
              <a:rPr lang="en-US" dirty="0" err="1"/>
              <a:t>izgrađenom</a:t>
            </a:r>
            <a:r>
              <a:rPr lang="en-US" dirty="0"/>
              <a:t> </a:t>
            </a:r>
            <a:r>
              <a:rPr lang="en-US" dirty="0" err="1"/>
              <a:t>okruženju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AC6EF4-FE40-E501-ADB9-E7980DF271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800" b="1" dirty="0"/>
              <a:t>Na </a:t>
            </a:r>
            <a:r>
              <a:rPr lang="en-GB" sz="2800" b="1" dirty="0" err="1"/>
              <a:t>pristupačnost</a:t>
            </a:r>
            <a:r>
              <a:rPr lang="en-GB" sz="2800" b="1" dirty="0"/>
              <a:t> </a:t>
            </a:r>
            <a:r>
              <a:rPr lang="en-GB" sz="2800" b="1" dirty="0" err="1"/>
              <a:t>utiču</a:t>
            </a:r>
            <a:r>
              <a:rPr lang="en-GB" sz="2800" dirty="0"/>
              <a:t>:</a:t>
            </a:r>
            <a:endParaRPr lang="en-US" sz="2800" dirty="0"/>
          </a:p>
          <a:p>
            <a:pPr lvl="1"/>
            <a:r>
              <a:rPr lang="it-IT" sz="2400" dirty="0"/>
              <a:t>udaljenosti i nagibi, a ne samo postojanje puta</a:t>
            </a:r>
            <a:endParaRPr lang="en-US" sz="2400" dirty="0"/>
          </a:p>
          <a:p>
            <a:pPr lvl="1"/>
            <a:r>
              <a:rPr lang="en-US" sz="2400" dirty="0" err="1"/>
              <a:t>podloge</a:t>
            </a:r>
            <a:r>
              <a:rPr lang="en-US" sz="2400" dirty="0"/>
              <a:t>, </a:t>
            </a:r>
            <a:r>
              <a:rPr lang="en-US" sz="2400" dirty="0" err="1"/>
              <a:t>osvetljenje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akustika</a:t>
            </a:r>
            <a:endParaRPr lang="en-US" sz="2400" dirty="0"/>
          </a:p>
          <a:p>
            <a:pPr lvl="1"/>
            <a:r>
              <a:rPr lang="pl-PL" sz="2400" dirty="0"/>
              <a:t>težina vrata, pragovi i prostor za okretanje</a:t>
            </a:r>
            <a:endParaRPr lang="en-US" sz="2400" dirty="0"/>
          </a:p>
          <a:p>
            <a:pPr lvl="1"/>
            <a:r>
              <a:rPr lang="en-US" sz="2400" dirty="0" err="1"/>
              <a:t>koliko</a:t>
            </a:r>
            <a:r>
              <a:rPr lang="en-US" sz="2400" dirty="0"/>
              <a:t> </a:t>
            </a:r>
            <a:r>
              <a:rPr lang="en-US" sz="2400" dirty="0" err="1"/>
              <a:t>prostor</a:t>
            </a:r>
            <a:r>
              <a:rPr lang="en-US" sz="2400" dirty="0"/>
              <a:t> </a:t>
            </a:r>
            <a:r>
              <a:rPr lang="en-US" sz="2400" dirty="0" err="1"/>
              <a:t>deluje</a:t>
            </a:r>
            <a:r>
              <a:rPr lang="en-US" sz="2400" dirty="0"/>
              <a:t> </a:t>
            </a:r>
            <a:r>
              <a:rPr lang="en-US" sz="2400" dirty="0" err="1"/>
              <a:t>predvidivo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razumljivo</a:t>
            </a:r>
            <a:r>
              <a:rPr lang="en-US" sz="2400" dirty="0"/>
              <a:t> za </a:t>
            </a:r>
            <a:r>
              <a:rPr lang="en-US" sz="2400" dirty="0" err="1"/>
              <a:t>korišćenje</a:t>
            </a:r>
            <a:endParaRPr lang="en-US" sz="2400" dirty="0"/>
          </a:p>
          <a:p>
            <a:endParaRPr lang="en-US" sz="28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E2AB25-69E5-3A2C-085F-9BA4270953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800" b="1" dirty="0" err="1"/>
              <a:t>Uključuje</a:t>
            </a:r>
            <a:r>
              <a:rPr lang="en-GB" sz="2800" b="1" dirty="0"/>
              <a:t> </a:t>
            </a:r>
            <a:r>
              <a:rPr lang="en-GB" sz="2800" b="1" dirty="0" err="1"/>
              <a:t>sve</a:t>
            </a:r>
            <a:r>
              <a:rPr lang="en-GB" sz="2800" b="1" dirty="0"/>
              <a:t> </a:t>
            </a:r>
            <a:r>
              <a:rPr lang="en-GB" sz="2800" b="1" dirty="0" err="1"/>
              <a:t>sa</a:t>
            </a:r>
            <a:r>
              <a:rPr lang="en-GB" sz="2800" b="1" dirty="0"/>
              <a:t> </a:t>
            </a:r>
            <a:r>
              <a:rPr lang="en-GB" sz="2800" b="1" dirty="0" err="1"/>
              <a:t>čime</a:t>
            </a:r>
            <a:r>
              <a:rPr lang="en-GB" sz="2800" b="1" dirty="0"/>
              <a:t> </a:t>
            </a:r>
            <a:r>
              <a:rPr lang="en-GB" sz="2800" b="1" dirty="0" err="1"/>
              <a:t>posetilac</a:t>
            </a:r>
            <a:r>
              <a:rPr lang="en-GB" sz="2800" b="1" dirty="0"/>
              <a:t> </a:t>
            </a:r>
            <a:r>
              <a:rPr lang="en-GB" sz="2800" b="1" dirty="0" err="1"/>
              <a:t>ostvaruje</a:t>
            </a:r>
            <a:r>
              <a:rPr lang="en-GB" sz="2800" b="1" dirty="0"/>
              <a:t> </a:t>
            </a:r>
            <a:r>
              <a:rPr lang="en-GB" sz="2800" b="1" dirty="0" err="1"/>
              <a:t>fizičku</a:t>
            </a:r>
            <a:r>
              <a:rPr lang="en-GB" sz="2800" b="1" dirty="0"/>
              <a:t> </a:t>
            </a:r>
            <a:r>
              <a:rPr lang="en-GB" sz="2800" b="1" dirty="0" err="1"/>
              <a:t>interakciju</a:t>
            </a:r>
            <a:r>
              <a:rPr lang="en-GB" sz="2800" b="1" dirty="0"/>
              <a:t>:</a:t>
            </a:r>
          </a:p>
          <a:p>
            <a:pPr lvl="1"/>
            <a:r>
              <a:rPr lang="en-US" sz="2400" dirty="0"/>
              <a:t>parking </a:t>
            </a:r>
            <a:r>
              <a:rPr lang="en-US" sz="2400" dirty="0" err="1"/>
              <a:t>prostore</a:t>
            </a:r>
            <a:r>
              <a:rPr lang="en-US" sz="2400" dirty="0"/>
              <a:t>, </a:t>
            </a:r>
            <a:r>
              <a:rPr lang="en-US" sz="2400" dirty="0" err="1"/>
              <a:t>mesta</a:t>
            </a:r>
            <a:r>
              <a:rPr lang="en-US" sz="2400" dirty="0"/>
              <a:t> za </a:t>
            </a:r>
            <a:r>
              <a:rPr lang="en-US" sz="2400" dirty="0" err="1"/>
              <a:t>iskrcavanje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pešačke</a:t>
            </a:r>
            <a:r>
              <a:rPr lang="en-US" sz="2400" dirty="0"/>
              <a:t> </a:t>
            </a:r>
            <a:r>
              <a:rPr lang="en-US" sz="2400" dirty="0" err="1"/>
              <a:t>rute</a:t>
            </a:r>
            <a:endParaRPr lang="en-US" sz="2400" dirty="0"/>
          </a:p>
          <a:p>
            <a:pPr lvl="1"/>
            <a:r>
              <a:rPr lang="en-US" sz="2400" dirty="0" err="1"/>
              <a:t>staze</a:t>
            </a:r>
            <a:r>
              <a:rPr lang="en-US" sz="2400" dirty="0"/>
              <a:t>, </a:t>
            </a:r>
            <a:r>
              <a:rPr lang="en-US" sz="2400" dirty="0" err="1"/>
              <a:t>stepenice</a:t>
            </a:r>
            <a:r>
              <a:rPr lang="en-US" sz="2400" dirty="0"/>
              <a:t>, </a:t>
            </a:r>
            <a:r>
              <a:rPr lang="en-US" sz="2400" dirty="0" err="1"/>
              <a:t>rampe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spoljašnje</a:t>
            </a:r>
            <a:r>
              <a:rPr lang="en-US" sz="2400" dirty="0"/>
              <a:t> </a:t>
            </a:r>
            <a:r>
              <a:rPr lang="en-US" sz="2400" dirty="0" err="1"/>
              <a:t>prostore</a:t>
            </a:r>
            <a:endParaRPr lang="en-US" sz="2400" dirty="0"/>
          </a:p>
          <a:p>
            <a:pPr lvl="1"/>
            <a:r>
              <a:rPr lang="pl-PL" sz="2400" dirty="0"/>
              <a:t>ulaze, prijemne prostore i prostore za čekanje</a:t>
            </a:r>
            <a:endParaRPr lang="en-US" sz="2400" dirty="0"/>
          </a:p>
          <a:p>
            <a:pPr lvl="1"/>
            <a:r>
              <a:rPr lang="en-US" sz="2400" dirty="0" err="1"/>
              <a:t>toalete</a:t>
            </a:r>
            <a:r>
              <a:rPr lang="en-US" sz="2400" dirty="0"/>
              <a:t>, </a:t>
            </a:r>
            <a:r>
              <a:rPr lang="en-US" sz="2400" dirty="0" err="1"/>
              <a:t>mesta</a:t>
            </a:r>
            <a:r>
              <a:rPr lang="en-US" sz="2400" dirty="0"/>
              <a:t> za </a:t>
            </a:r>
            <a:r>
              <a:rPr lang="en-US" sz="2400" dirty="0" err="1"/>
              <a:t>sedenje</a:t>
            </a:r>
            <a:r>
              <a:rPr lang="en-US" sz="2400" dirty="0"/>
              <a:t>, </a:t>
            </a:r>
            <a:r>
              <a:rPr lang="en-US" sz="2400" dirty="0" err="1"/>
              <a:t>pultove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displejeve</a:t>
            </a:r>
            <a:endParaRPr lang="en-US" sz="2400" dirty="0"/>
          </a:p>
          <a:p>
            <a:pPr lvl="1"/>
            <a:r>
              <a:rPr lang="en-US" sz="2400" dirty="0" err="1"/>
              <a:t>prelaze</a:t>
            </a:r>
            <a:r>
              <a:rPr lang="en-US" sz="2400" dirty="0"/>
              <a:t> </a:t>
            </a:r>
            <a:r>
              <a:rPr lang="en-US" sz="2400" dirty="0" err="1"/>
              <a:t>između</a:t>
            </a:r>
            <a:r>
              <a:rPr lang="en-US" sz="2400" dirty="0"/>
              <a:t> </a:t>
            </a:r>
            <a:r>
              <a:rPr lang="en-US" sz="2400" dirty="0" err="1"/>
              <a:t>unutrašnjih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spoljašnjih</a:t>
            </a:r>
            <a:r>
              <a:rPr lang="en-US" sz="2400" dirty="0"/>
              <a:t> </a:t>
            </a:r>
            <a:r>
              <a:rPr lang="en-US" sz="2400" dirty="0" err="1"/>
              <a:t>prostora</a:t>
            </a:r>
            <a:endParaRPr lang="en-US" sz="2400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E445B-7BA4-97FE-185F-97AF882EE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komponente</a:t>
            </a:r>
            <a:r>
              <a:rPr lang="en-US" dirty="0"/>
              <a:t> </a:t>
            </a:r>
            <a:r>
              <a:rPr lang="en-US" dirty="0" err="1"/>
              <a:t>Akcionog</a:t>
            </a:r>
            <a:r>
              <a:rPr lang="en-US" dirty="0"/>
              <a:t> plana za </a:t>
            </a:r>
            <a:r>
              <a:rPr lang="en-US" dirty="0" err="1"/>
              <a:t>pristupačnost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8A2529E-B6FD-3B0E-5724-0F6C3E0126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2582116"/>
              </p:ext>
            </p:extLst>
          </p:nvPr>
        </p:nvGraphicFramePr>
        <p:xfrm>
          <a:off x="1219200" y="1756613"/>
          <a:ext cx="9936479" cy="4546923"/>
        </p:xfrm>
        <a:graphic>
          <a:graphicData uri="http://schemas.openxmlformats.org/drawingml/2006/table">
            <a:tbl>
              <a:tblPr firstRow="1" firstCol="1" bandRow="1"/>
              <a:tblGrid>
                <a:gridCol w="2034988">
                  <a:extLst>
                    <a:ext uri="{9D8B030D-6E8A-4147-A177-3AD203B41FA5}">
                      <a16:colId xmlns:a16="http://schemas.microsoft.com/office/drawing/2014/main" val="3437560859"/>
                    </a:ext>
                  </a:extLst>
                </a:gridCol>
                <a:gridCol w="7901491">
                  <a:extLst>
                    <a:ext uri="{9D8B030D-6E8A-4147-A177-3AD203B41FA5}">
                      <a16:colId xmlns:a16="http://schemas.microsoft.com/office/drawing/2014/main" val="3142735753"/>
                    </a:ext>
                  </a:extLst>
                </a:gridCol>
              </a:tblGrid>
              <a:tr h="7983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LISTA UNAPREĐENJA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 err="1"/>
                        <a:t>Proisteklo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iz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nalaza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procene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npr</a:t>
                      </a:r>
                      <a:r>
                        <a:rPr lang="en-US" sz="1400" dirty="0"/>
                        <a:t>. „</a:t>
                      </a:r>
                      <a:r>
                        <a:rPr lang="en-US" sz="1400" dirty="0" err="1"/>
                        <a:t>Postaviti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rampu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na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glavnom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ulazu</a:t>
                      </a:r>
                      <a:r>
                        <a:rPr lang="en-US" sz="1400" dirty="0"/>
                        <a:t>“ </a:t>
                      </a:r>
                      <a:r>
                        <a:rPr lang="en-US" sz="1400" dirty="0" err="1"/>
                        <a:t>ili</a:t>
                      </a:r>
                      <a:r>
                        <a:rPr lang="en-US" sz="1400" dirty="0"/>
                        <a:t> „</a:t>
                      </a:r>
                      <a:r>
                        <a:rPr lang="en-US" sz="1400" dirty="0" err="1"/>
                        <a:t>Sprovesti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obuku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zaposlenih</a:t>
                      </a:r>
                      <a:r>
                        <a:rPr lang="en-US" sz="1400" dirty="0"/>
                        <a:t> za </a:t>
                      </a:r>
                      <a:r>
                        <a:rPr lang="en-US" sz="1400" dirty="0" err="1"/>
                        <a:t>podizanje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svesti</a:t>
                      </a:r>
                      <a:r>
                        <a:rPr lang="en-US" sz="1400" dirty="0"/>
                        <a:t> o </a:t>
                      </a:r>
                      <a:r>
                        <a:rPr lang="en-US" sz="1400" dirty="0" err="1"/>
                        <a:t>invaliditetu</a:t>
                      </a:r>
                      <a:r>
                        <a:rPr lang="en-US" sz="1400" dirty="0"/>
                        <a:t>“ </a:t>
                      </a:r>
                      <a:r>
                        <a:rPr lang="en-US" sz="1400" dirty="0" err="1"/>
                        <a:t>ili</a:t>
                      </a:r>
                      <a:r>
                        <a:rPr lang="en-US" sz="1400" dirty="0"/>
                        <a:t> „</a:t>
                      </a:r>
                      <a:r>
                        <a:rPr lang="en-US" sz="1400" dirty="0" err="1"/>
                        <a:t>Unaprediti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veb-sajt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kako</a:t>
                      </a:r>
                      <a:r>
                        <a:rPr lang="en-US" sz="1400" dirty="0"/>
                        <a:t> bi </a:t>
                      </a:r>
                      <a:r>
                        <a:rPr lang="en-US" sz="1400" dirty="0" err="1"/>
                        <a:t>ispunio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standarde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pristupačnosti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.”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1425522"/>
                  </a:ext>
                </a:extLst>
              </a:tr>
              <a:tr h="106428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PRIORITETI I REALIZACIJA FAZA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/>
                        <a:t>Ne </a:t>
                      </a:r>
                      <a:r>
                        <a:rPr lang="en-US" sz="1400" dirty="0" err="1"/>
                        <a:t>može</a:t>
                      </a:r>
                      <a:r>
                        <a:rPr lang="en-US" sz="1400" dirty="0"/>
                        <a:t> se </a:t>
                      </a:r>
                      <a:r>
                        <a:rPr lang="en-US" sz="1400" dirty="0" err="1"/>
                        <a:t>sve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sprovesti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odjednom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zato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aktivnosti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podelite</a:t>
                      </a:r>
                      <a:r>
                        <a:rPr lang="en-US" sz="1400" dirty="0"/>
                        <a:t> u faze. </a:t>
                      </a:r>
                      <a:r>
                        <a:rPr lang="en-US" sz="1400" dirty="0" err="1"/>
                        <a:t>Faza</a:t>
                      </a:r>
                      <a:r>
                        <a:rPr lang="en-US" sz="1400" dirty="0"/>
                        <a:t> 1 (u </a:t>
                      </a:r>
                      <a:r>
                        <a:rPr lang="en-US" sz="1400" dirty="0" err="1"/>
                        <a:t>roku</a:t>
                      </a:r>
                      <a:r>
                        <a:rPr lang="en-US" sz="1400" dirty="0"/>
                        <a:t> od 3 </a:t>
                      </a:r>
                      <a:r>
                        <a:rPr lang="en-US" sz="1400" dirty="0" err="1"/>
                        <a:t>meseca</a:t>
                      </a:r>
                      <a:r>
                        <a:rPr lang="en-US" sz="1400" dirty="0"/>
                        <a:t>): </a:t>
                      </a:r>
                      <a:r>
                        <a:rPr lang="en-US" sz="1400" dirty="0" err="1"/>
                        <a:t>najjednostavnije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niskobudžetne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intervencije</a:t>
                      </a:r>
                      <a:r>
                        <a:rPr lang="en-US" sz="1400" dirty="0"/>
                        <a:t>. </a:t>
                      </a:r>
                      <a:r>
                        <a:rPr lang="en-US" sz="1400" dirty="0" err="1"/>
                        <a:t>Faza</a:t>
                      </a:r>
                      <a:r>
                        <a:rPr lang="en-US" sz="1400" dirty="0"/>
                        <a:t> 2 (u </a:t>
                      </a:r>
                      <a:r>
                        <a:rPr lang="en-US" sz="1400" dirty="0" err="1"/>
                        <a:t>roku</a:t>
                      </a:r>
                      <a:r>
                        <a:rPr lang="en-US" sz="1400" dirty="0"/>
                        <a:t> od 1 </a:t>
                      </a:r>
                      <a:r>
                        <a:rPr lang="en-US" sz="1400" dirty="0" err="1"/>
                        <a:t>godine</a:t>
                      </a:r>
                      <a:r>
                        <a:rPr lang="en-US" sz="1400" dirty="0"/>
                        <a:t>): </a:t>
                      </a:r>
                      <a:r>
                        <a:rPr lang="en-US" sz="1400" dirty="0" err="1"/>
                        <a:t>intervencije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srednjeg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obima</a:t>
                      </a:r>
                      <a:r>
                        <a:rPr lang="en-US" sz="1400" dirty="0"/>
                        <a:t>. </a:t>
                      </a:r>
                      <a:r>
                        <a:rPr lang="en-US" sz="1400" dirty="0" err="1"/>
                        <a:t>Faza</a:t>
                      </a:r>
                      <a:r>
                        <a:rPr lang="en-US" sz="1400" dirty="0"/>
                        <a:t> 3 (plan za period od 3–5 </a:t>
                      </a:r>
                      <a:r>
                        <a:rPr lang="en-US" sz="1400" dirty="0" err="1"/>
                        <a:t>godina</a:t>
                      </a:r>
                      <a:r>
                        <a:rPr lang="en-US" sz="1400" dirty="0"/>
                        <a:t>): </a:t>
                      </a:r>
                      <a:r>
                        <a:rPr lang="en-US" sz="1400" dirty="0" err="1"/>
                        <a:t>veće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rekonstrukcije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ili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nabavke</a:t>
                      </a:r>
                      <a:r>
                        <a:rPr lang="en-US" sz="1400" dirty="0"/>
                        <a:t>. </a:t>
                      </a:r>
                      <a:r>
                        <a:rPr lang="en-US" sz="1400" dirty="0" err="1"/>
                        <a:t>Označite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aktivnosti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imaju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visok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prioritet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4523538"/>
                  </a:ext>
                </a:extLst>
              </a:tr>
              <a:tr h="79990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ODGOVORNE OSOBE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 err="1"/>
                        <a:t>Dodelite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svaku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aktivnost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odgovornoj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osobi</a:t>
                      </a:r>
                      <a:r>
                        <a:rPr lang="en-US" sz="1400" dirty="0"/>
                        <a:t> (</a:t>
                      </a:r>
                      <a:r>
                        <a:rPr lang="en-US" sz="1400" dirty="0" err="1"/>
                        <a:t>ili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timu</a:t>
                      </a:r>
                      <a:r>
                        <a:rPr lang="en-US" sz="1400" dirty="0"/>
                        <a:t>). </a:t>
                      </a:r>
                      <a:r>
                        <a:rPr lang="en-US" sz="1400" dirty="0" err="1"/>
                        <a:t>Npr</a:t>
                      </a:r>
                      <a:r>
                        <a:rPr lang="en-US" sz="1400" dirty="0"/>
                        <a:t>. </a:t>
                      </a:r>
                      <a:r>
                        <a:rPr lang="en-US" sz="1400" dirty="0" err="1"/>
                        <a:t>rukovodilac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održavanja</a:t>
                      </a:r>
                      <a:r>
                        <a:rPr lang="en-US" sz="1400" dirty="0"/>
                        <a:t> za </a:t>
                      </a:r>
                      <a:r>
                        <a:rPr lang="en-US" sz="1400" dirty="0" err="1"/>
                        <a:t>fizičke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izmene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služba</a:t>
                      </a:r>
                      <a:r>
                        <a:rPr lang="en-US" sz="1400" dirty="0"/>
                        <a:t> za </a:t>
                      </a:r>
                      <a:r>
                        <a:rPr lang="en-US" sz="1400" dirty="0" err="1"/>
                        <a:t>ljudske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resurse</a:t>
                      </a:r>
                      <a:r>
                        <a:rPr lang="en-US" sz="1400" dirty="0"/>
                        <a:t> za </a:t>
                      </a:r>
                      <a:r>
                        <a:rPr lang="en-US" sz="1400" dirty="0" err="1"/>
                        <a:t>aktivnosti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obuke</a:t>
                      </a:r>
                      <a:r>
                        <a:rPr lang="en-US" sz="1400" dirty="0"/>
                        <a:t>, IT </a:t>
                      </a:r>
                      <a:r>
                        <a:rPr lang="en-US" sz="1400" dirty="0" err="1"/>
                        <a:t>služba</a:t>
                      </a:r>
                      <a:r>
                        <a:rPr lang="en-US" sz="1400" dirty="0"/>
                        <a:t> za </a:t>
                      </a:r>
                      <a:r>
                        <a:rPr lang="en-US" sz="1400" dirty="0" err="1"/>
                        <a:t>unapređenja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veb-sajta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6727431"/>
                  </a:ext>
                </a:extLst>
              </a:tr>
              <a:tr h="81525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RESURSI/BUDŽET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 err="1"/>
                        <a:t>Obezbedite</a:t>
                      </a:r>
                      <a:r>
                        <a:rPr lang="en-US" sz="1400" dirty="0"/>
                        <a:t> makar </a:t>
                      </a:r>
                      <a:r>
                        <a:rPr lang="en-US" sz="1400" dirty="0" err="1"/>
                        <a:t>okvirnu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procenu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troškova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ili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navedite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izvor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finansiranja</a:t>
                      </a:r>
                      <a:r>
                        <a:rPr lang="en-US" sz="1400" dirty="0"/>
                        <a:t>. </a:t>
                      </a:r>
                      <a:r>
                        <a:rPr lang="en-US" sz="1400" dirty="0" err="1"/>
                        <a:t>Npr</a:t>
                      </a:r>
                      <a:r>
                        <a:rPr lang="en-US" sz="1400" dirty="0"/>
                        <a:t>. „Rampa – </a:t>
                      </a:r>
                      <a:r>
                        <a:rPr lang="en-US" sz="1400" dirty="0" err="1"/>
                        <a:t>procenjena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vrednost</a:t>
                      </a:r>
                      <a:r>
                        <a:rPr lang="en-US" sz="1400" dirty="0"/>
                        <a:t> 5.000 USD, </a:t>
                      </a:r>
                      <a:r>
                        <a:rPr lang="en-US" sz="1400" dirty="0" err="1"/>
                        <a:t>uključiti</a:t>
                      </a:r>
                      <a:r>
                        <a:rPr lang="en-US" sz="1400" dirty="0"/>
                        <a:t> u </a:t>
                      </a:r>
                      <a:r>
                        <a:rPr lang="en-US" sz="1400" dirty="0" err="1"/>
                        <a:t>kapitalni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budžet</a:t>
                      </a:r>
                      <a:r>
                        <a:rPr lang="en-US" sz="1400" dirty="0"/>
                        <a:t> za </a:t>
                      </a:r>
                      <a:r>
                        <a:rPr lang="en-US" sz="1400" dirty="0" err="1"/>
                        <a:t>narednu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godinu</a:t>
                      </a:r>
                      <a:r>
                        <a:rPr lang="en-US" sz="1400" dirty="0"/>
                        <a:t>“ </a:t>
                      </a:r>
                      <a:r>
                        <a:rPr lang="en-US" sz="1400" dirty="0" err="1"/>
                        <a:t>ili</a:t>
                      </a:r>
                      <a:r>
                        <a:rPr lang="en-US" sz="1400" dirty="0"/>
                        <a:t> „</a:t>
                      </a:r>
                      <a:r>
                        <a:rPr lang="en-US" sz="1400" dirty="0" err="1"/>
                        <a:t>Prijaviti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projekat</a:t>
                      </a:r>
                      <a:r>
                        <a:rPr lang="en-US" sz="1400" dirty="0"/>
                        <a:t> za XYZ grant </a:t>
                      </a:r>
                      <a:r>
                        <a:rPr lang="en-US" sz="1400" dirty="0" err="1"/>
                        <a:t>radi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finansiranja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taktilnih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izložbenih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sadržaja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”.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0544917"/>
                  </a:ext>
                </a:extLst>
              </a:tr>
              <a:tr h="10691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MERE USPEHA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/>
                        <a:t>Kako </a:t>
                      </a:r>
                      <a:r>
                        <a:rPr lang="en-US" sz="1400" dirty="0" err="1"/>
                        <a:t>ćete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znati</a:t>
                      </a:r>
                      <a:r>
                        <a:rPr lang="en-US" sz="1400" dirty="0"/>
                        <a:t> da je </a:t>
                      </a:r>
                      <a:r>
                        <a:rPr lang="en-US" sz="1400" dirty="0" err="1"/>
                        <a:t>aktivnost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sprovedena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ili</a:t>
                      </a:r>
                      <a:r>
                        <a:rPr lang="en-US" sz="1400" dirty="0"/>
                        <a:t> da </a:t>
                      </a:r>
                      <a:r>
                        <a:rPr lang="en-US" sz="1400" dirty="0" err="1"/>
                        <a:t>daje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rezultate</a:t>
                      </a:r>
                      <a:r>
                        <a:rPr lang="en-US" sz="1400" dirty="0"/>
                        <a:t>? Na primer: „Rampa je </a:t>
                      </a:r>
                      <a:r>
                        <a:rPr lang="en-US" sz="1400" dirty="0" err="1"/>
                        <a:t>postavljena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posetioci</a:t>
                      </a:r>
                      <a:r>
                        <a:rPr lang="en-US" sz="1400" dirty="0"/>
                        <a:t> je </a:t>
                      </a:r>
                      <a:r>
                        <a:rPr lang="en-US" sz="1400" dirty="0" err="1"/>
                        <a:t>koriste</a:t>
                      </a:r>
                      <a:r>
                        <a:rPr lang="en-US" sz="1400" dirty="0"/>
                        <a:t> (</a:t>
                      </a:r>
                      <a:r>
                        <a:rPr lang="en-US" sz="1400" dirty="0" err="1"/>
                        <a:t>prikupljene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povratne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informacije</a:t>
                      </a:r>
                      <a:r>
                        <a:rPr lang="en-US" sz="1400" dirty="0"/>
                        <a:t>)“. </a:t>
                      </a:r>
                      <a:r>
                        <a:rPr lang="en-US" sz="1400" dirty="0" err="1"/>
                        <a:t>Postavljanje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merljivih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ciljeva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pomaže</a:t>
                      </a:r>
                      <a:r>
                        <a:rPr lang="en-US" sz="1400" dirty="0"/>
                        <a:t> u </a:t>
                      </a:r>
                      <a:r>
                        <a:rPr lang="en-US" sz="1400" dirty="0" err="1"/>
                        <a:t>praćenju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napretka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8" marR="60458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340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5888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E7809-A869-C77D-384C-560901300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Akcioni</a:t>
            </a:r>
            <a:r>
              <a:rPr lang="en-US" dirty="0"/>
              <a:t> plan za </a:t>
            </a:r>
            <a:r>
              <a:rPr lang="en-US" dirty="0" err="1"/>
              <a:t>pristupačnost</a:t>
            </a:r>
            <a:r>
              <a:rPr lang="en-US" dirty="0"/>
              <a:t> - PRIMER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46AEC2-AE90-4DC9-8534-E33535AF30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3785892"/>
              </p:ext>
            </p:extLst>
          </p:nvPr>
        </p:nvGraphicFramePr>
        <p:xfrm>
          <a:off x="1183340" y="1846263"/>
          <a:ext cx="9972339" cy="4156710"/>
        </p:xfrm>
        <a:graphic>
          <a:graphicData uri="http://schemas.openxmlformats.org/drawingml/2006/table">
            <a:tbl>
              <a:tblPr firstRow="1" firstCol="1" bandRow="1"/>
              <a:tblGrid>
                <a:gridCol w="1886658">
                  <a:extLst>
                    <a:ext uri="{9D8B030D-6E8A-4147-A177-3AD203B41FA5}">
                      <a16:colId xmlns:a16="http://schemas.microsoft.com/office/drawing/2014/main" val="4209832945"/>
                    </a:ext>
                  </a:extLst>
                </a:gridCol>
                <a:gridCol w="8085681">
                  <a:extLst>
                    <a:ext uri="{9D8B030D-6E8A-4147-A177-3AD203B41FA5}">
                      <a16:colId xmlns:a16="http://schemas.microsoft.com/office/drawing/2014/main" val="2665154391"/>
                    </a:ext>
                  </a:extLst>
                </a:gridCol>
              </a:tblGrid>
              <a:tr h="16429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6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ODMAH</a:t>
                      </a:r>
                      <a:endParaRPr lang="en-US" sz="1600" b="1" kern="1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6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(U NAREDNA 3 MESECA</a:t>
                      </a:r>
                      <a:r>
                        <a:rPr lang="en-GB" sz="16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39" marR="68139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 err="1"/>
                        <a:t>Nabaviti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prenosivu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rampu</a:t>
                      </a:r>
                      <a:r>
                        <a:rPr lang="en-US" sz="1600" dirty="0"/>
                        <a:t> za </a:t>
                      </a:r>
                      <a:r>
                        <a:rPr lang="en-US" sz="1600" dirty="0" err="1"/>
                        <a:t>stepenik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ulazu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obučiti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osoblje</a:t>
                      </a:r>
                      <a:r>
                        <a:rPr lang="en-US" sz="1600" dirty="0"/>
                        <a:t> za </a:t>
                      </a:r>
                      <a:r>
                        <a:rPr lang="en-US" sz="1600" dirty="0" err="1"/>
                        <a:t>njeno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postavljanje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korišćenje</a:t>
                      </a:r>
                      <a:r>
                        <a:rPr lang="en-US" sz="1600" dirty="0"/>
                        <a:t> po </a:t>
                      </a:r>
                      <a:r>
                        <a:rPr lang="en-US" sz="1600" dirty="0" err="1"/>
                        <a:t>potrebi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 err="1"/>
                        <a:t>Postaviti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zvono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ili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signalizaciju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kako</a:t>
                      </a:r>
                      <a:r>
                        <a:rPr lang="en-US" sz="1600" dirty="0"/>
                        <a:t> bi </a:t>
                      </a:r>
                      <a:r>
                        <a:rPr lang="en-US" sz="1600" dirty="0" err="1"/>
                        <a:t>korisnici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invalidskih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kolica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mogli</a:t>
                      </a:r>
                      <a:r>
                        <a:rPr lang="en-US" sz="1600" dirty="0"/>
                        <a:t> da </a:t>
                      </a:r>
                      <a:r>
                        <a:rPr lang="en-US" sz="1600" dirty="0" err="1"/>
                        <a:t>zatraže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pomoć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ulazu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 err="1"/>
                        <a:t>Preurediti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nekoliko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nižih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izložbenih</a:t>
                      </a:r>
                      <a:r>
                        <a:rPr lang="en-US" sz="1600" dirty="0"/>
                        <a:t> vitrina </a:t>
                      </a:r>
                      <a:r>
                        <a:rPr lang="en-US" sz="1600" dirty="0" err="1"/>
                        <a:t>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odštampati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etikete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većeg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formata</a:t>
                      </a:r>
                      <a:r>
                        <a:rPr lang="en-US" sz="1600" dirty="0"/>
                        <a:t> za </a:t>
                      </a:r>
                      <a:r>
                        <a:rPr lang="en-US" sz="1600" dirty="0" err="1"/>
                        <a:t>njih</a:t>
                      </a:r>
                      <a:endParaRPr lang="en-GB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pt-BR" sz="1600" dirty="0"/>
                        <a:t>Organizovati obuku zaposlenih za podizanje svesti o invaliditetu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39" marR="68139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5718821"/>
                  </a:ext>
                </a:extLst>
              </a:tr>
              <a:tr h="110284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KRATKOROČNO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(6–12 MESECI)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39" marR="68139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 err="1"/>
                        <a:t>Pretvoriti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postojeći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mali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toalet</a:t>
                      </a:r>
                      <a:r>
                        <a:rPr lang="en-US" sz="1600" dirty="0"/>
                        <a:t> u </a:t>
                      </a:r>
                      <a:r>
                        <a:rPr lang="en-US" sz="1600" dirty="0" err="1"/>
                        <a:t>javno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dostupan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pristupačni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toalet</a:t>
                      </a:r>
                      <a:r>
                        <a:rPr lang="en-US" sz="1600" dirty="0"/>
                        <a:t> (</a:t>
                      </a:r>
                      <a:r>
                        <a:rPr lang="en-US" sz="1600" dirty="0" err="1"/>
                        <a:t>postaviti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rukohvate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proširiti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vrata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ako</a:t>
                      </a:r>
                      <a:r>
                        <a:rPr lang="en-US" sz="1600" dirty="0"/>
                        <a:t> je </a:t>
                      </a:r>
                      <a:r>
                        <a:rPr lang="en-US" sz="1600" dirty="0" err="1"/>
                        <a:t>moguće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</a:t>
                      </a:r>
                      <a:r>
                        <a:rPr lang="en-US" sz="1600" dirty="0"/>
                        <a:t> sl.), </a:t>
                      </a:r>
                      <a:r>
                        <a:rPr lang="en-US" sz="1600" dirty="0" err="1"/>
                        <a:t>predvideti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budžet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pribaviti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procenu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izvođača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radova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 err="1"/>
                        <a:t>Izraditi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stranicu</a:t>
                      </a:r>
                      <a:r>
                        <a:rPr lang="en-US" sz="1600" dirty="0"/>
                        <a:t> o </a:t>
                      </a:r>
                      <a:r>
                        <a:rPr lang="en-US" sz="1600" dirty="0" err="1"/>
                        <a:t>pristupačnosti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veb-sajtu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muzeja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informacijama</a:t>
                      </a:r>
                      <a:r>
                        <a:rPr lang="en-US" sz="1600" dirty="0"/>
                        <a:t> o </a:t>
                      </a:r>
                      <a:r>
                        <a:rPr lang="en-US" sz="1600" dirty="0" err="1"/>
                        <a:t>rampi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drugim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relevantnim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sadržajima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39" marR="68139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0840674"/>
                  </a:ext>
                </a:extLst>
              </a:tr>
              <a:tr h="12769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DUGOROČNO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(2-3 GODINE)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39" marR="68139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 err="1"/>
                        <a:t>Obezbediti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finansijska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sredstva</a:t>
                      </a:r>
                      <a:r>
                        <a:rPr lang="en-US" sz="1600" dirty="0"/>
                        <a:t> za </a:t>
                      </a:r>
                      <a:r>
                        <a:rPr lang="en-US" sz="1600" dirty="0" err="1"/>
                        <a:t>postavljanje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trajne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rampe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ili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lifta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ulazu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 err="1"/>
                        <a:t>Renovirati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izložbeni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prostor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kako</a:t>
                      </a:r>
                      <a:r>
                        <a:rPr lang="en-US" sz="1600" dirty="0"/>
                        <a:t> bi </a:t>
                      </a:r>
                      <a:r>
                        <a:rPr lang="en-US" sz="1600" dirty="0" err="1"/>
                        <a:t>uključivao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multisenzorne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postavke</a:t>
                      </a:r>
                      <a:r>
                        <a:rPr lang="en-US" sz="1600" dirty="0"/>
                        <a:t> (</a:t>
                      </a:r>
                      <a:r>
                        <a:rPr lang="en-US" sz="1600" dirty="0" err="1"/>
                        <a:t>npr</a:t>
                      </a:r>
                      <a:r>
                        <a:rPr lang="en-US" sz="1600" dirty="0"/>
                        <a:t>. </a:t>
                      </a:r>
                      <a:r>
                        <a:rPr lang="en-US" sz="1600" dirty="0" err="1"/>
                        <a:t>taktilne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modele</a:t>
                      </a:r>
                      <a:r>
                        <a:rPr lang="en-US" sz="1600" dirty="0"/>
                        <a:t>, audio </a:t>
                      </a:r>
                      <a:r>
                        <a:rPr lang="en-US" sz="1600" dirty="0" err="1"/>
                        <a:t>vodiče</a:t>
                      </a:r>
                      <a:r>
                        <a:rPr lang="en-US" sz="1600" dirty="0"/>
                        <a:t>). Za to </a:t>
                      </a:r>
                      <a:r>
                        <a:rPr lang="en-US" sz="1600" dirty="0" err="1"/>
                        <a:t>može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potrebno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obezbediti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sredstva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ili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konkurisati</a:t>
                      </a:r>
                      <a:r>
                        <a:rPr lang="en-US" sz="1600" dirty="0"/>
                        <a:t> za grant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/>
                        <a:t>Po </a:t>
                      </a:r>
                      <a:r>
                        <a:rPr lang="en-US" sz="1600" dirty="0" err="1"/>
                        <a:t>mogućnosti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raditi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dobijanju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sertifikata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pristupačnosti</a:t>
                      </a:r>
                      <a:r>
                        <a:rPr lang="en-US" sz="1600" dirty="0"/>
                        <a:t> koji </a:t>
                      </a:r>
                      <a:r>
                        <a:rPr lang="en-US" sz="1600" dirty="0" err="1"/>
                        <a:t>dodeljuje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nacionalna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turistička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organizacija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ispunjavanjem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svih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kriterijuma</a:t>
                      </a: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39" marR="68139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675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1580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C3C19-1D07-22BF-3962-B55D90332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Prioritizacija</a:t>
            </a:r>
            <a:r>
              <a:rPr lang="en-GB" dirty="0"/>
              <a:t> </a:t>
            </a:r>
            <a:r>
              <a:rPr lang="en-GB" dirty="0" err="1"/>
              <a:t>unapređenja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C3430-E09C-C250-1858-0BE24A019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3200" b="1" dirty="0"/>
              <a:t>“</a:t>
            </a:r>
            <a:r>
              <a:rPr lang="it-IT" sz="3200" b="1" dirty="0"/>
              <a:t>Šta prvo treba unaprediti i zašto</a:t>
            </a:r>
            <a:r>
              <a:rPr lang="en-GB" sz="3200" b="1" dirty="0"/>
              <a:t>?”</a:t>
            </a:r>
          </a:p>
          <a:p>
            <a:r>
              <a:rPr lang="en-GB" sz="3200" b="1" dirty="0" err="1"/>
              <a:t>Počnite</a:t>
            </a:r>
            <a:r>
              <a:rPr lang="en-GB" sz="3200" b="1" dirty="0"/>
              <a:t> od </a:t>
            </a:r>
            <a:r>
              <a:rPr lang="en-GB" sz="3200" b="1" dirty="0" err="1"/>
              <a:t>kritičnih</a:t>
            </a:r>
            <a:r>
              <a:rPr lang="en-GB" sz="3200" b="1" dirty="0"/>
              <a:t> </a:t>
            </a:r>
            <a:r>
              <a:rPr lang="en-GB" sz="3200" b="1" dirty="0" err="1"/>
              <a:t>prepreka</a:t>
            </a:r>
            <a:r>
              <a:rPr lang="en-GB" sz="3200" b="1" dirty="0"/>
              <a:t> </a:t>
            </a:r>
            <a:r>
              <a:rPr lang="en-GB" sz="3200" b="1" dirty="0" err="1"/>
              <a:t>pristupačnosti</a:t>
            </a:r>
            <a:r>
              <a:rPr lang="en-GB" sz="3200" b="1" dirty="0"/>
              <a:t>. </a:t>
            </a:r>
            <a:r>
              <a:rPr lang="en-US" sz="3200" dirty="0" err="1"/>
              <a:t>Najpre</a:t>
            </a:r>
            <a:r>
              <a:rPr lang="en-US" sz="3200" dirty="0"/>
              <a:t> </a:t>
            </a:r>
            <a:r>
              <a:rPr lang="en-US" sz="3200" dirty="0" err="1"/>
              <a:t>identifikujte</a:t>
            </a:r>
            <a:r>
              <a:rPr lang="en-US" sz="3200" dirty="0"/>
              <a:t> </a:t>
            </a:r>
            <a:r>
              <a:rPr lang="en-US" sz="3200" dirty="0" err="1"/>
              <a:t>prepreke</a:t>
            </a:r>
            <a:r>
              <a:rPr lang="en-US" sz="3200" dirty="0"/>
              <a:t> </a:t>
            </a:r>
            <a:r>
              <a:rPr lang="en-US" sz="3200" dirty="0" err="1"/>
              <a:t>koje</a:t>
            </a:r>
            <a:r>
              <a:rPr lang="en-GB" sz="3200" dirty="0"/>
              <a:t>:</a:t>
            </a:r>
            <a:endParaRPr lang="en-US" sz="3200" dirty="0"/>
          </a:p>
          <a:p>
            <a:pPr lvl="1"/>
            <a:r>
              <a:rPr lang="en-US" sz="2800" dirty="0" err="1"/>
              <a:t>onemogućavaju</a:t>
            </a:r>
            <a:r>
              <a:rPr lang="en-US" sz="2800" dirty="0"/>
              <a:t> </a:t>
            </a:r>
            <a:r>
              <a:rPr lang="en-US" sz="2800" dirty="0" err="1"/>
              <a:t>posetiocima</a:t>
            </a:r>
            <a:r>
              <a:rPr lang="en-US" sz="2800" dirty="0"/>
              <a:t> da </a:t>
            </a:r>
            <a:r>
              <a:rPr lang="en-US" sz="2800" dirty="0" err="1"/>
              <a:t>samostalno</a:t>
            </a:r>
            <a:r>
              <a:rPr lang="en-US" sz="2800" dirty="0"/>
              <a:t> </a:t>
            </a:r>
            <a:r>
              <a:rPr lang="en-US" sz="2800" dirty="0" err="1"/>
              <a:t>pristupe</a:t>
            </a:r>
            <a:r>
              <a:rPr lang="en-US" sz="2800" dirty="0"/>
              <a:t> </a:t>
            </a:r>
            <a:r>
              <a:rPr lang="en-US" sz="2800" dirty="0" err="1"/>
              <a:t>lokalitetu</a:t>
            </a:r>
            <a:endParaRPr lang="en-US" sz="2800" dirty="0"/>
          </a:p>
          <a:p>
            <a:pPr lvl="1"/>
            <a:r>
              <a:rPr lang="en-US" sz="2800" dirty="0" err="1"/>
              <a:t>sprečavaju</a:t>
            </a:r>
            <a:r>
              <a:rPr lang="en-US" sz="2800" dirty="0"/>
              <a:t> </a:t>
            </a:r>
            <a:r>
              <a:rPr lang="en-US" sz="2800" dirty="0" err="1"/>
              <a:t>pristup</a:t>
            </a:r>
            <a:r>
              <a:rPr lang="en-US" sz="2800" dirty="0"/>
              <a:t> </a:t>
            </a:r>
            <a:r>
              <a:rPr lang="en-US" sz="2800" dirty="0" err="1"/>
              <a:t>osnovnim</a:t>
            </a:r>
            <a:r>
              <a:rPr lang="en-US" sz="2800" dirty="0"/>
              <a:t> </a:t>
            </a:r>
            <a:r>
              <a:rPr lang="en-US" sz="2800" dirty="0" err="1"/>
              <a:t>potrebama</a:t>
            </a:r>
            <a:r>
              <a:rPr lang="en-US" sz="2800" dirty="0"/>
              <a:t>,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en-US" sz="2800" dirty="0" err="1"/>
              <a:t>što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toaleti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mesta</a:t>
            </a:r>
            <a:r>
              <a:rPr lang="en-US" sz="2800" dirty="0"/>
              <a:t> za </a:t>
            </a:r>
            <a:r>
              <a:rPr lang="en-US" sz="2800" dirty="0" err="1"/>
              <a:t>sedenje</a:t>
            </a:r>
            <a:endParaRPr lang="en-US" sz="2800" dirty="0"/>
          </a:p>
          <a:p>
            <a:pPr lvl="1"/>
            <a:r>
              <a:rPr lang="en-US" sz="2800" dirty="0" err="1"/>
              <a:t>predstavljaju</a:t>
            </a:r>
            <a:r>
              <a:rPr lang="en-US" sz="2800" dirty="0"/>
              <a:t> </a:t>
            </a:r>
            <a:r>
              <a:rPr lang="en-US" sz="2800" dirty="0" err="1"/>
              <a:t>bezbednosni</a:t>
            </a:r>
            <a:r>
              <a:rPr lang="en-US" sz="2800" dirty="0"/>
              <a:t> </a:t>
            </a:r>
            <a:r>
              <a:rPr lang="en-US" sz="2800" dirty="0" err="1"/>
              <a:t>rizik</a:t>
            </a:r>
            <a:endParaRPr lang="en-US" sz="2800" dirty="0"/>
          </a:p>
          <a:p>
            <a:pPr lvl="1"/>
            <a:r>
              <a:rPr lang="en-US" sz="2800" dirty="0" err="1"/>
              <a:t>primoravaju</a:t>
            </a:r>
            <a:r>
              <a:rPr lang="en-US" sz="2800" dirty="0"/>
              <a:t> </a:t>
            </a:r>
            <a:r>
              <a:rPr lang="en-US" sz="2800" dirty="0" err="1"/>
              <a:t>posetioce</a:t>
            </a:r>
            <a:r>
              <a:rPr lang="en-US" sz="2800" dirty="0"/>
              <a:t> da se za </a:t>
            </a:r>
            <a:r>
              <a:rPr lang="en-US" sz="2800" dirty="0" err="1"/>
              <a:t>osnovno</a:t>
            </a:r>
            <a:r>
              <a:rPr lang="en-US" sz="2800" dirty="0"/>
              <a:t> </a:t>
            </a:r>
            <a:r>
              <a:rPr lang="en-US" sz="2800" dirty="0" err="1"/>
              <a:t>kretanje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snalaženje</a:t>
            </a:r>
            <a:r>
              <a:rPr lang="en-US" sz="2800" dirty="0"/>
              <a:t> </a:t>
            </a:r>
            <a:r>
              <a:rPr lang="en-US" sz="2800" dirty="0" err="1"/>
              <a:t>oslanjaju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pomoć</a:t>
            </a:r>
            <a:r>
              <a:rPr lang="en-US" sz="2800" dirty="0"/>
              <a:t> </a:t>
            </a:r>
            <a:r>
              <a:rPr lang="en-US" sz="2800" dirty="0" err="1"/>
              <a:t>zaposlenih</a:t>
            </a:r>
            <a:endParaRPr lang="en-US" sz="28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50714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20E84-6A79-64D6-23CD-DE3B6C642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pl-PL" dirty="0"/>
              <a:t>Brze mere“ naspram dugoročnih projekata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26BB4B-EFF5-411E-79EE-D841687527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/>
              <a:t>Brze</a:t>
            </a:r>
            <a:r>
              <a:rPr lang="en-US" sz="2800" b="1" dirty="0"/>
              <a:t> mere (</a:t>
            </a:r>
            <a:r>
              <a:rPr lang="en-US" sz="2800" b="1" dirty="0" err="1"/>
              <a:t>niski</a:t>
            </a:r>
            <a:r>
              <a:rPr lang="en-US" sz="2800" b="1" dirty="0"/>
              <a:t> </a:t>
            </a:r>
            <a:r>
              <a:rPr lang="en-US" sz="2800" b="1" dirty="0" err="1"/>
              <a:t>troškovi</a:t>
            </a:r>
            <a:r>
              <a:rPr lang="en-US" sz="2800" b="1" dirty="0"/>
              <a:t>, </a:t>
            </a:r>
            <a:r>
              <a:rPr lang="en-US" sz="2800" b="1" dirty="0" err="1"/>
              <a:t>moguće</a:t>
            </a:r>
            <a:r>
              <a:rPr lang="en-US" sz="2800" b="1" dirty="0"/>
              <a:t> </a:t>
            </a:r>
            <a:r>
              <a:rPr lang="en-US" sz="2800" b="1" dirty="0" err="1"/>
              <a:t>sprovesti</a:t>
            </a:r>
            <a:r>
              <a:rPr lang="en-US" sz="2800" b="1" dirty="0"/>
              <a:t> </a:t>
            </a:r>
            <a:r>
              <a:rPr lang="en-US" sz="2800" b="1" dirty="0" err="1"/>
              <a:t>odmah</a:t>
            </a:r>
            <a:r>
              <a:rPr lang="en-GB" sz="2800" b="1" dirty="0"/>
              <a:t>)</a:t>
            </a:r>
            <a:endParaRPr lang="en-US" sz="2800" b="1" dirty="0"/>
          </a:p>
          <a:p>
            <a:pPr lvl="1"/>
            <a:r>
              <a:rPr lang="fi-FI" sz="2400" dirty="0"/>
              <a:t>izmene politika ili načina pružanja usluga</a:t>
            </a:r>
            <a:endParaRPr lang="en-GB" sz="2400" dirty="0"/>
          </a:p>
          <a:p>
            <a:pPr lvl="1"/>
            <a:r>
              <a:rPr lang="en-US" sz="2400" dirty="0" err="1"/>
              <a:t>signalizacija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informisanje</a:t>
            </a:r>
            <a:endParaRPr lang="en-GB" sz="2400" dirty="0"/>
          </a:p>
          <a:p>
            <a:pPr lvl="1"/>
            <a:r>
              <a:rPr lang="en-US" sz="2400" dirty="0" err="1"/>
              <a:t>manja</a:t>
            </a:r>
            <a:r>
              <a:rPr lang="en-US" sz="2400" dirty="0"/>
              <a:t> </a:t>
            </a:r>
            <a:r>
              <a:rPr lang="en-US" sz="2400" dirty="0" err="1"/>
              <a:t>prilagođavanja</a:t>
            </a:r>
            <a:r>
              <a:rPr lang="en-US" sz="2400" dirty="0"/>
              <a:t> </a:t>
            </a:r>
            <a:r>
              <a:rPr lang="en-US" sz="2400" dirty="0" err="1"/>
              <a:t>objekta</a:t>
            </a:r>
            <a:endParaRPr lang="en-GB" sz="2400" dirty="0"/>
          </a:p>
          <a:p>
            <a:pPr lvl="1"/>
            <a:r>
              <a:rPr lang="en-US" sz="2400" dirty="0" err="1"/>
              <a:t>intervencije</a:t>
            </a:r>
            <a:r>
              <a:rPr lang="en-US" sz="2400" dirty="0"/>
              <a:t> u </a:t>
            </a:r>
            <a:r>
              <a:rPr lang="en-US" sz="2400" dirty="0" err="1"/>
              <a:t>okviru</a:t>
            </a:r>
            <a:r>
              <a:rPr lang="en-US" sz="2400" dirty="0"/>
              <a:t> </a:t>
            </a:r>
            <a:r>
              <a:rPr lang="en-US" sz="2400" dirty="0" err="1"/>
              <a:t>održavanja</a:t>
            </a:r>
            <a:endParaRPr lang="en-GB" sz="2400" dirty="0"/>
          </a:p>
          <a:p>
            <a:pPr lvl="1"/>
            <a:r>
              <a:rPr lang="en-US" sz="2400" dirty="0" err="1"/>
              <a:t>obuka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podizanje</a:t>
            </a:r>
            <a:r>
              <a:rPr lang="en-US" sz="2400" dirty="0"/>
              <a:t> </a:t>
            </a:r>
            <a:r>
              <a:rPr lang="en-US" sz="2400" dirty="0" err="1"/>
              <a:t>svesti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6E67A9-B2B6-1512-2D5A-65769FD2C9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2800" b="1" dirty="0" err="1"/>
              <a:t>Dugoročni</a:t>
            </a:r>
            <a:r>
              <a:rPr lang="en-GB" sz="2800" b="1" dirty="0"/>
              <a:t> </a:t>
            </a:r>
            <a:r>
              <a:rPr lang="en-GB" sz="2800" b="1" dirty="0" err="1"/>
              <a:t>projekti</a:t>
            </a:r>
            <a:r>
              <a:rPr lang="en-GB" sz="2800" b="1" dirty="0"/>
              <a:t> (</a:t>
            </a:r>
            <a:r>
              <a:rPr lang="it-IT" sz="2800" b="1" dirty="0"/>
              <a:t>veći troškovi ili strukturne promene</a:t>
            </a:r>
            <a:r>
              <a:rPr lang="en-GB" sz="2800" b="1" dirty="0"/>
              <a:t>)</a:t>
            </a:r>
            <a:endParaRPr lang="en-US" sz="2800" b="1" dirty="0"/>
          </a:p>
          <a:p>
            <a:r>
              <a:rPr lang="en-US" sz="2800" dirty="0" err="1"/>
              <a:t>Primeri</a:t>
            </a:r>
            <a:r>
              <a:rPr lang="en-US" sz="2800" dirty="0"/>
              <a:t> </a:t>
            </a:r>
            <a:r>
              <a:rPr lang="en-US" sz="2800" dirty="0" err="1"/>
              <a:t>uključuju</a:t>
            </a:r>
            <a:r>
              <a:rPr lang="en-US" sz="2800" dirty="0"/>
              <a:t>:</a:t>
            </a:r>
          </a:p>
          <a:p>
            <a:pPr lvl="1"/>
            <a:r>
              <a:rPr lang="en-US" sz="2400" dirty="0" err="1"/>
              <a:t>ugradnju</a:t>
            </a:r>
            <a:r>
              <a:rPr lang="en-US" sz="2400" dirty="0"/>
              <a:t> </a:t>
            </a:r>
            <a:r>
              <a:rPr lang="en-US" sz="2400" dirty="0" err="1"/>
              <a:t>liftova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platformi</a:t>
            </a:r>
            <a:r>
              <a:rPr lang="en-US" sz="2400" dirty="0"/>
              <a:t> za </a:t>
            </a:r>
            <a:r>
              <a:rPr lang="en-US" sz="2400" dirty="0" err="1"/>
              <a:t>osobe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invaliditetom</a:t>
            </a:r>
            <a:endParaRPr lang="en-GB" sz="2400" dirty="0"/>
          </a:p>
          <a:p>
            <a:pPr lvl="1"/>
            <a:r>
              <a:rPr lang="en-US" sz="2400" dirty="0" err="1"/>
              <a:t>potpunu</a:t>
            </a:r>
            <a:r>
              <a:rPr lang="en-US" sz="2400" dirty="0"/>
              <a:t> </a:t>
            </a:r>
            <a:r>
              <a:rPr lang="en-US" sz="2400" dirty="0" err="1"/>
              <a:t>rekonstrukciju</a:t>
            </a:r>
            <a:r>
              <a:rPr lang="en-US" sz="2400" dirty="0"/>
              <a:t> </a:t>
            </a:r>
            <a:r>
              <a:rPr lang="en-US" sz="2400" dirty="0" err="1"/>
              <a:t>toaleta</a:t>
            </a:r>
            <a:r>
              <a:rPr lang="en-GB" sz="2400" dirty="0"/>
              <a:t> </a:t>
            </a:r>
          </a:p>
          <a:p>
            <a:pPr lvl="1"/>
            <a:r>
              <a:rPr lang="en-US" sz="2400" dirty="0" err="1"/>
              <a:t>sveobuhvatno</a:t>
            </a:r>
            <a:r>
              <a:rPr lang="en-US" sz="2400" dirty="0"/>
              <a:t> </a:t>
            </a:r>
            <a:r>
              <a:rPr lang="en-US" sz="2400" dirty="0" err="1"/>
              <a:t>unapređenje</a:t>
            </a:r>
            <a:r>
              <a:rPr lang="en-US" sz="2400" dirty="0"/>
              <a:t> </a:t>
            </a:r>
            <a:r>
              <a:rPr lang="en-US" sz="2400" dirty="0" err="1"/>
              <a:t>izložbenih</a:t>
            </a:r>
            <a:r>
              <a:rPr lang="en-US" sz="2400" dirty="0"/>
              <a:t> </a:t>
            </a:r>
            <a:r>
              <a:rPr lang="en-US" sz="2400" dirty="0" err="1"/>
              <a:t>sadržaja</a:t>
            </a:r>
            <a:r>
              <a:rPr lang="en-GB" sz="2400" dirty="0"/>
              <a:t> </a:t>
            </a:r>
          </a:p>
          <a:p>
            <a:pPr lvl="1"/>
            <a:r>
              <a:rPr lang="en-US" sz="2400" dirty="0" err="1"/>
              <a:t>obimnije</a:t>
            </a:r>
            <a:r>
              <a:rPr lang="en-US" sz="2400" dirty="0"/>
              <a:t> </a:t>
            </a:r>
            <a:r>
              <a:rPr lang="en-US" sz="2400" dirty="0" err="1"/>
              <a:t>programe</a:t>
            </a:r>
            <a:r>
              <a:rPr lang="en-US" sz="2400" dirty="0"/>
              <a:t> </a:t>
            </a:r>
            <a:r>
              <a:rPr lang="en-US" sz="2400" dirty="0" err="1"/>
              <a:t>obuke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razvoj</a:t>
            </a:r>
            <a:r>
              <a:rPr lang="en-US" sz="2400" dirty="0"/>
              <a:t> </a:t>
            </a:r>
            <a:r>
              <a:rPr lang="en-US" sz="2400" dirty="0" err="1"/>
              <a:t>dugoročnih</a:t>
            </a:r>
            <a:r>
              <a:rPr lang="en-US" sz="2400" dirty="0"/>
              <a:t> </a:t>
            </a:r>
            <a:r>
              <a:rPr lang="en-US" sz="2400" dirty="0" err="1"/>
              <a:t>programa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07087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4AB3B-5838-47B1-3306-B68BF9FA8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Kreativne</a:t>
            </a:r>
            <a:r>
              <a:rPr lang="en-US" dirty="0"/>
              <a:t> </a:t>
            </a:r>
            <a:r>
              <a:rPr lang="en-US" dirty="0" err="1"/>
              <a:t>strategije</a:t>
            </a:r>
            <a:r>
              <a:rPr lang="en-US" dirty="0"/>
              <a:t> za </a:t>
            </a:r>
            <a:r>
              <a:rPr lang="en-US" dirty="0" err="1"/>
              <a:t>rešavanje</a:t>
            </a:r>
            <a:r>
              <a:rPr lang="en-US" dirty="0"/>
              <a:t> </a:t>
            </a:r>
            <a:r>
              <a:rPr lang="en-US" dirty="0" err="1"/>
              <a:t>problema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C204425-88B3-6CCD-C2C9-1F0916CC5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sz="3600" dirty="0" err="1"/>
              <a:t>Reverzibilna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neinvazivna</a:t>
            </a:r>
            <a:r>
              <a:rPr lang="en-US" sz="3600" dirty="0"/>
              <a:t> </a:t>
            </a:r>
            <a:r>
              <a:rPr lang="en-US" sz="3600" dirty="0" err="1"/>
              <a:t>rešenja</a:t>
            </a:r>
            <a:endParaRPr lang="en-GB" sz="3600" dirty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sz="3600" dirty="0" err="1"/>
              <a:t>Alternativne</a:t>
            </a:r>
            <a:r>
              <a:rPr lang="en-US" sz="3600" dirty="0"/>
              <a:t> </a:t>
            </a:r>
            <a:r>
              <a:rPr lang="en-US" sz="3600" dirty="0" err="1"/>
              <a:t>rute</a:t>
            </a:r>
            <a:endParaRPr lang="en-GB" sz="3600" dirty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sz="3600" dirty="0" err="1"/>
              <a:t>Tehnologija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sredstvo</a:t>
            </a:r>
            <a:r>
              <a:rPr lang="en-US" sz="3600" dirty="0"/>
              <a:t> </a:t>
            </a:r>
            <a:r>
              <a:rPr lang="en-US" sz="3600" dirty="0" err="1"/>
              <a:t>prilagođavanja</a:t>
            </a:r>
            <a:endParaRPr lang="en-GB" sz="3600" dirty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sz="3600" dirty="0" err="1"/>
              <a:t>Kreativna</a:t>
            </a:r>
            <a:r>
              <a:rPr lang="en-US" sz="3600" dirty="0"/>
              <a:t> </a:t>
            </a:r>
            <a:r>
              <a:rPr lang="en-US" sz="3600" dirty="0" err="1"/>
              <a:t>primena</a:t>
            </a:r>
            <a:r>
              <a:rPr lang="en-US" sz="3600" dirty="0"/>
              <a:t> </a:t>
            </a:r>
            <a:r>
              <a:rPr lang="en-US" sz="3600" dirty="0" err="1"/>
              <a:t>univerzalnog</a:t>
            </a:r>
            <a:r>
              <a:rPr lang="en-US" sz="3600" dirty="0"/>
              <a:t> </a:t>
            </a:r>
            <a:r>
              <a:rPr lang="en-US" sz="3600" dirty="0" err="1"/>
              <a:t>dizajna</a:t>
            </a:r>
            <a:endParaRPr lang="en-GB" sz="3600" dirty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sz="3600" dirty="0" err="1"/>
              <a:t>Očuvanje</a:t>
            </a:r>
            <a:r>
              <a:rPr lang="en-US" sz="3600" dirty="0"/>
              <a:t> </a:t>
            </a:r>
            <a:r>
              <a:rPr lang="en-US" sz="3600" dirty="0" err="1"/>
              <a:t>nasleđa</a:t>
            </a:r>
            <a:r>
              <a:rPr lang="en-US" sz="3600" dirty="0"/>
              <a:t> </a:t>
            </a:r>
            <a:r>
              <a:rPr lang="en-US" sz="3600" dirty="0" err="1"/>
              <a:t>naspram</a:t>
            </a:r>
            <a:r>
              <a:rPr lang="en-US" sz="3600" dirty="0"/>
              <a:t> </a:t>
            </a:r>
            <a:r>
              <a:rPr lang="en-US" sz="3600" dirty="0" err="1"/>
              <a:t>pristupačnosti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58775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2F6F2-0DC1-9E9E-4BFC-A33CFE1C5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Primeri</a:t>
            </a:r>
            <a:r>
              <a:rPr lang="en-US" dirty="0"/>
              <a:t> </a:t>
            </a:r>
            <a:r>
              <a:rPr lang="en-US" dirty="0" err="1"/>
              <a:t>uobičajenih</a:t>
            </a:r>
            <a:r>
              <a:rPr lang="en-US" dirty="0"/>
              <a:t> </a:t>
            </a:r>
            <a:r>
              <a:rPr lang="en-US" dirty="0" err="1"/>
              <a:t>infrastrukturnih</a:t>
            </a:r>
            <a:r>
              <a:rPr lang="en-US" dirty="0"/>
              <a:t> </a:t>
            </a:r>
            <a:r>
              <a:rPr lang="en-US" dirty="0" err="1"/>
              <a:t>unapređenja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24AC1B-03DB-A9BA-2FFE-681F166C34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456454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Mobilnost / </a:t>
            </a:r>
            <a:r>
              <a:rPr lang="en-US" b="1" dirty="0" err="1"/>
              <a:t>fizička</a:t>
            </a:r>
            <a:r>
              <a:rPr lang="en-US" b="1" dirty="0"/>
              <a:t> </a:t>
            </a:r>
            <a:r>
              <a:rPr lang="en-US" b="1" dirty="0" err="1"/>
              <a:t>pristupačnost</a:t>
            </a:r>
            <a:endParaRPr lang="en-US" b="1" dirty="0"/>
          </a:p>
          <a:p>
            <a:pPr lvl="1"/>
            <a:r>
              <a:rPr lang="en-US" dirty="0" err="1"/>
              <a:t>rampe</a:t>
            </a:r>
            <a:r>
              <a:rPr lang="en-US" dirty="0"/>
              <a:t> (</a:t>
            </a:r>
            <a:r>
              <a:rPr lang="en-US" dirty="0" err="1"/>
              <a:t>stalne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prenosive</a:t>
            </a:r>
            <a:r>
              <a:rPr lang="en-GB" dirty="0"/>
              <a:t>)</a:t>
            </a:r>
          </a:p>
          <a:p>
            <a:pPr lvl="1"/>
            <a:r>
              <a:rPr lang="en-GB" dirty="0" err="1"/>
              <a:t>liftovi</a:t>
            </a:r>
            <a:r>
              <a:rPr lang="en-GB" dirty="0"/>
              <a:t>/lift za </a:t>
            </a:r>
            <a:r>
              <a:rPr lang="en-GB" dirty="0" err="1"/>
              <a:t>invalidska</a:t>
            </a:r>
            <a:r>
              <a:rPr lang="en-GB" dirty="0"/>
              <a:t> </a:t>
            </a:r>
            <a:r>
              <a:rPr lang="en-GB" dirty="0" err="1"/>
              <a:t>kolica</a:t>
            </a:r>
            <a:endParaRPr lang="en-GB" dirty="0"/>
          </a:p>
          <a:p>
            <a:pPr lvl="1"/>
            <a:r>
              <a:rPr lang="en-US" dirty="0" err="1"/>
              <a:t>proširena</a:t>
            </a:r>
            <a:r>
              <a:rPr lang="en-US" dirty="0"/>
              <a:t> </a:t>
            </a:r>
            <a:r>
              <a:rPr lang="en-US" dirty="0" err="1"/>
              <a:t>vrata</a:t>
            </a:r>
            <a:r>
              <a:rPr lang="en-US" dirty="0"/>
              <a:t> </a:t>
            </a:r>
            <a:endParaRPr lang="en-GB" dirty="0"/>
          </a:p>
          <a:p>
            <a:pPr lvl="1"/>
            <a:r>
              <a:rPr lang="en-US" dirty="0" err="1"/>
              <a:t>ravne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stabilne</a:t>
            </a:r>
            <a:r>
              <a:rPr lang="en-US" dirty="0"/>
              <a:t> </a:t>
            </a:r>
            <a:r>
              <a:rPr lang="en-US" dirty="0" err="1"/>
              <a:t>podloge</a:t>
            </a:r>
            <a:r>
              <a:rPr lang="en-US" dirty="0"/>
              <a:t> </a:t>
            </a:r>
            <a:endParaRPr lang="en-GB" dirty="0"/>
          </a:p>
          <a:p>
            <a:pPr lvl="1"/>
            <a:r>
              <a:rPr lang="en-US" dirty="0" err="1"/>
              <a:t>pristupačni</a:t>
            </a:r>
            <a:r>
              <a:rPr lang="en-US" dirty="0"/>
              <a:t> </a:t>
            </a:r>
            <a:r>
              <a:rPr lang="en-US" dirty="0" err="1"/>
              <a:t>toaleti</a:t>
            </a:r>
            <a:r>
              <a:rPr lang="en-US" dirty="0"/>
              <a:t> </a:t>
            </a:r>
            <a:endParaRPr lang="en-GB" dirty="0"/>
          </a:p>
          <a:p>
            <a:pPr lvl="1"/>
            <a:r>
              <a:rPr lang="pl-PL" dirty="0"/>
              <a:t>mesta za sedenje i prostori za odmor </a:t>
            </a:r>
            <a:endParaRPr lang="en-GB" dirty="0"/>
          </a:p>
          <a:p>
            <a:pPr lvl="1"/>
            <a:r>
              <a:rPr lang="it-IT" dirty="0"/>
              <a:t>rukohvati na stepenicama i rampama </a:t>
            </a:r>
            <a:endParaRPr lang="en-GB" dirty="0"/>
          </a:p>
          <a:p>
            <a:pPr lvl="1"/>
            <a:r>
              <a:rPr lang="en-US" dirty="0" err="1"/>
              <a:t>sniženi</a:t>
            </a:r>
            <a:r>
              <a:rPr lang="en-US" dirty="0"/>
              <a:t> </a:t>
            </a:r>
            <a:r>
              <a:rPr lang="en-US" dirty="0" err="1"/>
              <a:t>pultovi</a:t>
            </a:r>
            <a:r>
              <a:rPr lang="en-US" dirty="0"/>
              <a:t> </a:t>
            </a:r>
            <a:endParaRPr lang="en-GB" dirty="0"/>
          </a:p>
          <a:p>
            <a:pPr lvl="1"/>
            <a:r>
              <a:rPr lang="en-US" dirty="0" err="1"/>
              <a:t>pristupačni</a:t>
            </a:r>
            <a:r>
              <a:rPr lang="en-US" dirty="0"/>
              <a:t> </a:t>
            </a:r>
            <a:r>
              <a:rPr lang="en-US" dirty="0" err="1"/>
              <a:t>stolovi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klupe</a:t>
            </a:r>
            <a:r>
              <a:rPr lang="en-US" dirty="0"/>
              <a:t> za </a:t>
            </a:r>
            <a:r>
              <a:rPr lang="en-US" dirty="0" err="1"/>
              <a:t>piknik</a:t>
            </a:r>
            <a:r>
              <a:rPr lang="en-US" dirty="0"/>
              <a:t> </a:t>
            </a:r>
            <a:endParaRPr lang="en-GB" dirty="0"/>
          </a:p>
          <a:p>
            <a:pPr lvl="1"/>
            <a:r>
              <a:rPr lang="en-US" dirty="0" err="1"/>
              <a:t>uklanjanje</a:t>
            </a:r>
            <a:r>
              <a:rPr lang="en-US" dirty="0"/>
              <a:t> </a:t>
            </a:r>
            <a:r>
              <a:rPr lang="en-US" dirty="0" err="1"/>
              <a:t>pragova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uvođenje</a:t>
            </a:r>
            <a:r>
              <a:rPr lang="en-US" dirty="0"/>
              <a:t> </a:t>
            </a:r>
            <a:r>
              <a:rPr lang="en-US" dirty="0" err="1"/>
              <a:t>blagih</a:t>
            </a:r>
            <a:r>
              <a:rPr lang="en-US" dirty="0"/>
              <a:t> </a:t>
            </a:r>
            <a:r>
              <a:rPr lang="en-US" dirty="0" err="1"/>
              <a:t>nagiba</a:t>
            </a:r>
            <a:r>
              <a:rPr lang="en-US" dirty="0"/>
              <a:t> </a:t>
            </a:r>
            <a:endParaRPr lang="en-GB" dirty="0"/>
          </a:p>
          <a:p>
            <a:pPr lvl="1"/>
            <a:r>
              <a:rPr lang="en-US" dirty="0" err="1"/>
              <a:t>rezervisana</a:t>
            </a:r>
            <a:r>
              <a:rPr lang="en-US" dirty="0"/>
              <a:t> parking </a:t>
            </a:r>
            <a:r>
              <a:rPr lang="en-US" dirty="0" err="1"/>
              <a:t>mesta</a:t>
            </a:r>
            <a:r>
              <a:rPr lang="en-US" dirty="0"/>
              <a:t> </a:t>
            </a:r>
            <a:endParaRPr lang="en-GB" dirty="0"/>
          </a:p>
          <a:p>
            <a:pPr lvl="1"/>
            <a:r>
              <a:rPr lang="pl-PL" dirty="0"/>
              <a:t>taktilni indikatori na pod</a:t>
            </a:r>
            <a:r>
              <a:rPr lang="en-US" dirty="0"/>
              <a:t>u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5E4E73D-C915-9A56-0AB7-D0F8C4EA5F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/>
              <a:t>Vizuelna</a:t>
            </a:r>
            <a:r>
              <a:rPr lang="en-US" b="1" dirty="0"/>
              <a:t> </a:t>
            </a:r>
            <a:r>
              <a:rPr lang="en-US" b="1" dirty="0" err="1"/>
              <a:t>pristupačnost</a:t>
            </a:r>
            <a:endParaRPr lang="en-US" b="1" dirty="0"/>
          </a:p>
          <a:p>
            <a:pPr lvl="1"/>
            <a:r>
              <a:rPr lang="en-US" sz="2400" dirty="0" err="1"/>
              <a:t>oznake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Brajevom</a:t>
            </a:r>
            <a:r>
              <a:rPr lang="en-US" sz="2400" dirty="0"/>
              <a:t> </a:t>
            </a:r>
            <a:r>
              <a:rPr lang="en-US" sz="2400" dirty="0" err="1"/>
              <a:t>pismu</a:t>
            </a:r>
            <a:endParaRPr lang="en-US" sz="2400" dirty="0"/>
          </a:p>
          <a:p>
            <a:pPr lvl="1"/>
            <a:r>
              <a:rPr lang="en-US" sz="2400" dirty="0" err="1"/>
              <a:t>reljefni</a:t>
            </a:r>
            <a:r>
              <a:rPr lang="en-US" sz="2400" dirty="0"/>
              <a:t> </a:t>
            </a:r>
            <a:r>
              <a:rPr lang="en-US" sz="2400" dirty="0" err="1"/>
              <a:t>natpisi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taktilne</a:t>
            </a:r>
            <a:r>
              <a:rPr lang="en-US" sz="2400" dirty="0"/>
              <a:t> </a:t>
            </a:r>
            <a:r>
              <a:rPr lang="en-US" sz="2400" dirty="0" err="1"/>
              <a:t>mape</a:t>
            </a:r>
            <a:r>
              <a:rPr lang="en-US" sz="2400" dirty="0"/>
              <a:t> / </a:t>
            </a:r>
            <a:r>
              <a:rPr lang="en-US" sz="2400" dirty="0" err="1"/>
              <a:t>modeli</a:t>
            </a:r>
            <a:endParaRPr lang="en-US" sz="2400" dirty="0"/>
          </a:p>
          <a:p>
            <a:pPr lvl="1"/>
            <a:r>
              <a:rPr lang="en-US" sz="2400" dirty="0"/>
              <a:t>audio </a:t>
            </a:r>
            <a:r>
              <a:rPr lang="en-US" sz="2400" dirty="0" err="1"/>
              <a:t>vodiči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vođene</a:t>
            </a:r>
            <a:r>
              <a:rPr lang="en-US" sz="2400" dirty="0"/>
              <a:t> </a:t>
            </a:r>
            <a:r>
              <a:rPr lang="en-US" sz="2400" dirty="0" err="1"/>
              <a:t>ture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opisuju</a:t>
            </a:r>
            <a:r>
              <a:rPr lang="en-US" sz="2400" dirty="0"/>
              <a:t> </a:t>
            </a:r>
            <a:r>
              <a:rPr lang="en-US" sz="2400" dirty="0" err="1"/>
              <a:t>vizuelne</a:t>
            </a:r>
            <a:r>
              <a:rPr lang="en-US" sz="2400" dirty="0"/>
              <a:t> </a:t>
            </a:r>
            <a:r>
              <a:rPr lang="en-US" sz="2400" dirty="0" err="1"/>
              <a:t>elemente</a:t>
            </a:r>
            <a:endParaRPr lang="en-US" sz="2400" dirty="0"/>
          </a:p>
          <a:p>
            <a:pPr lvl="1"/>
            <a:r>
              <a:rPr lang="en-US" sz="2400" dirty="0" err="1"/>
              <a:t>signalizacija</a:t>
            </a:r>
            <a:r>
              <a:rPr lang="en-US" sz="2400" dirty="0"/>
              <a:t> </a:t>
            </a:r>
            <a:r>
              <a:rPr lang="en-US" sz="2400" dirty="0" err="1"/>
              <a:t>visokog</a:t>
            </a:r>
            <a:r>
              <a:rPr lang="en-US" sz="2400" dirty="0"/>
              <a:t> </a:t>
            </a:r>
            <a:r>
              <a:rPr lang="en-US" sz="2400" dirty="0" err="1"/>
              <a:t>kontrasta</a:t>
            </a:r>
            <a:endParaRPr lang="en-US" sz="2400" dirty="0"/>
          </a:p>
          <a:p>
            <a:pPr lvl="1"/>
            <a:r>
              <a:rPr lang="en-US" sz="2400" dirty="0" err="1"/>
              <a:t>unapređeno</a:t>
            </a:r>
            <a:r>
              <a:rPr lang="en-US" sz="2400" dirty="0"/>
              <a:t> </a:t>
            </a:r>
            <a:r>
              <a:rPr lang="en-US" sz="2400" dirty="0" err="1"/>
              <a:t>osvetljenje</a:t>
            </a:r>
            <a:endParaRPr lang="en-US" sz="2400" dirty="0"/>
          </a:p>
          <a:p>
            <a:pPr lvl="1"/>
            <a:r>
              <a:rPr lang="en-US" sz="2400" dirty="0" err="1"/>
              <a:t>upotreba</a:t>
            </a:r>
            <a:r>
              <a:rPr lang="en-US" sz="2400" dirty="0"/>
              <a:t> </a:t>
            </a:r>
            <a:r>
              <a:rPr lang="en-US" sz="2400" dirty="0" err="1"/>
              <a:t>boja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olakšavaju</a:t>
            </a:r>
            <a:r>
              <a:rPr lang="en-US" sz="2400" dirty="0"/>
              <a:t> </a:t>
            </a:r>
            <a:r>
              <a:rPr lang="en-US" sz="2400" dirty="0" err="1"/>
              <a:t>snalaženje</a:t>
            </a:r>
            <a:r>
              <a:rPr lang="en-US" sz="2400" dirty="0"/>
              <a:t> </a:t>
            </a:r>
            <a:r>
              <a:rPr lang="en-US" sz="2400" dirty="0" err="1"/>
              <a:t>osobama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oštećenim</a:t>
            </a:r>
            <a:r>
              <a:rPr lang="en-US" sz="2400" dirty="0"/>
              <a:t> </a:t>
            </a:r>
            <a:r>
              <a:rPr lang="en-US" sz="2400" dirty="0" err="1"/>
              <a:t>vidom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469892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192</TotalTime>
  <Words>1302</Words>
  <Application>Microsoft Office PowerPoint</Application>
  <PresentationFormat>Widescreen</PresentationFormat>
  <Paragraphs>141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Calibri</vt:lpstr>
      <vt:lpstr>Symbol</vt:lpstr>
      <vt:lpstr>Retrospect</vt:lpstr>
      <vt:lpstr>MODUL 4: Planiranje unapređenja pristupačne infrastrukture</vt:lpstr>
      <vt:lpstr>Ciljevi učenja</vt:lpstr>
      <vt:lpstr>Razumevanje pristupačnosti u izgrađenom okruženju</vt:lpstr>
      <vt:lpstr>Ključne komponente Akcionog plana za pristupačnost</vt:lpstr>
      <vt:lpstr>Akcioni plan za pristupačnost - PRIMER</vt:lpstr>
      <vt:lpstr>Prioritizacija unapređenja</vt:lpstr>
      <vt:lpstr>“Brze mere“ naspram dugoročnih projekata</vt:lpstr>
      <vt:lpstr>Kreativne strategije za rešavanje problema</vt:lpstr>
      <vt:lpstr>Primeri uobičajenih infrastrukturnih unapređenja</vt:lpstr>
      <vt:lpstr>Primeri uobičajenih infrastrukturnih unapređenja</vt:lpstr>
      <vt:lpstr>Primeri uobičajenih infrastrukturnih unapređenja</vt:lpstr>
      <vt:lpstr>Razmatranje troškova i osnove budžetiranja</vt:lpstr>
      <vt:lpstr>Održavanje i održivost</vt:lpstr>
      <vt:lpstr>Ključne poruke</vt:lpstr>
      <vt:lpstr>HVALA!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lastModifiedBy>RARIS</cp:lastModifiedBy>
  <cp:revision>31</cp:revision>
  <dcterms:created xsi:type="dcterms:W3CDTF">2026-01-18T21:27:19Z</dcterms:created>
  <dcterms:modified xsi:type="dcterms:W3CDTF">2026-05-27T10:51:26Z</dcterms:modified>
</cp:coreProperties>
</file>